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6"/>
  </p:handoutMasterIdLst>
  <p:sldIdLst>
    <p:sldId id="256" r:id="rId2"/>
    <p:sldId id="258" r:id="rId3"/>
    <p:sldId id="268" r:id="rId4"/>
    <p:sldId id="269" r:id="rId5"/>
    <p:sldId id="270" r:id="rId6"/>
    <p:sldId id="271" r:id="rId7"/>
    <p:sldId id="272" r:id="rId8"/>
    <p:sldId id="286" r:id="rId9"/>
    <p:sldId id="274" r:id="rId10"/>
    <p:sldId id="275" r:id="rId11"/>
    <p:sldId id="273" r:id="rId12"/>
    <p:sldId id="278" r:id="rId13"/>
    <p:sldId id="284" r:id="rId14"/>
    <p:sldId id="285" r:id="rId15"/>
    <p:sldId id="279" r:id="rId16"/>
    <p:sldId id="281" r:id="rId17"/>
    <p:sldId id="280" r:id="rId18"/>
    <p:sldId id="282" r:id="rId19"/>
    <p:sldId id="283" r:id="rId20"/>
    <p:sldId id="287" r:id="rId21"/>
    <p:sldId id="288" r:id="rId22"/>
    <p:sldId id="289" r:id="rId23"/>
    <p:sldId id="291" r:id="rId24"/>
    <p:sldId id="290" r:id="rId2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660"/>
  </p:normalViewPr>
  <p:slideViewPr>
    <p:cSldViewPr>
      <p:cViewPr varScale="1">
        <p:scale>
          <a:sx n="82" d="100"/>
          <a:sy n="82" d="100"/>
        </p:scale>
        <p:origin x="1507" y="58"/>
      </p:cViewPr>
      <p:guideLst>
        <p:guide orient="horz" pos="2160"/>
        <p:guide pos="2880"/>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smtClean="0"/>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5FCA5470-5C8E-446B-A050-B52CB9465093}" type="datetimeFigureOut">
              <a:rPr lang="en-US"/>
              <a:pPr>
                <a:defRPr/>
              </a:pPr>
              <a:t>5/20/2023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smtClean="0"/>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C8CDF3FD-752D-45B6-8FA2-A6A9AB1CA7F9}" type="slidenum">
              <a:rPr lang="en-US"/>
              <a:pPr>
                <a:defRPr/>
              </a:pPr>
              <a:t>‹#›</a:t>
            </a:fld>
            <a:endParaRPr lang="en-US"/>
          </a:p>
        </p:txBody>
      </p:sp>
    </p:spTree>
    <p:extLst>
      <p:ext uri="{BB962C8B-B14F-4D97-AF65-F5344CB8AC3E}">
        <p14:creationId xmlns:p14="http://schemas.microsoft.com/office/powerpoint/2010/main" val="254238600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6629400"/>
            <a:ext cx="9144000" cy="22860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7025" y="5911850"/>
            <a:ext cx="113665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fld id="{F32C3F40-8760-43FA-9059-330E2D1C5C70}" type="datetimeFigureOut">
              <a:rPr lang="en-US"/>
              <a:pPr>
                <a:defRPr/>
              </a:pPr>
              <a:t>5/20/2023</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smtClean="0"/>
            </a:lvl1pPr>
          </a:lstStyle>
          <a:p>
            <a:pPr>
              <a:defRPr/>
            </a:pPr>
            <a:fld id="{0FF37E34-F76E-411B-90DA-1125C1A7C47C}" type="slidenum">
              <a:rPr lang="en-US"/>
              <a:pPr>
                <a:defRPr/>
              </a:pPr>
              <a:t>‹#›</a:t>
            </a:fld>
            <a:endParaRPr lang="en-US"/>
          </a:p>
        </p:txBody>
      </p:sp>
    </p:spTree>
    <p:extLst>
      <p:ext uri="{BB962C8B-B14F-4D97-AF65-F5344CB8AC3E}">
        <p14:creationId xmlns:p14="http://schemas.microsoft.com/office/powerpoint/2010/main" val="2797364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B924CD1-EF35-48EC-BA1B-9B5025510BD9}" type="datetimeFigureOut">
              <a:rPr lang="en-US"/>
              <a:pPr>
                <a:defRPr/>
              </a:pPr>
              <a:t>5/20/2023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18656AA-32B3-492C-BFFA-08320FA7FDE4}" type="slidenum">
              <a:rPr lang="en-US"/>
              <a:pPr>
                <a:defRPr/>
              </a:pPr>
              <a:t>‹#›</a:t>
            </a:fld>
            <a:endParaRPr lang="en-US"/>
          </a:p>
        </p:txBody>
      </p:sp>
    </p:spTree>
    <p:extLst>
      <p:ext uri="{BB962C8B-B14F-4D97-AF65-F5344CB8AC3E}">
        <p14:creationId xmlns:p14="http://schemas.microsoft.com/office/powerpoint/2010/main" val="518457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BC49E-F306-4F4F-A720-509760451F08}" type="datetimeFigureOut">
              <a:rPr lang="en-US"/>
              <a:pPr>
                <a:defRPr/>
              </a:pPr>
              <a:t>5/20/2023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7DA73B3-251F-4012-A178-BBC875D9E00E}" type="slidenum">
              <a:rPr lang="en-US"/>
              <a:pPr>
                <a:defRPr/>
              </a:pPr>
              <a:t>‹#›</a:t>
            </a:fld>
            <a:endParaRPr lang="en-US"/>
          </a:p>
        </p:txBody>
      </p:sp>
    </p:spTree>
    <p:extLst>
      <p:ext uri="{BB962C8B-B14F-4D97-AF65-F5344CB8AC3E}">
        <p14:creationId xmlns:p14="http://schemas.microsoft.com/office/powerpoint/2010/main" val="3207290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9750D6A-FDA4-4AAD-9067-C1C0F5874746}" type="datetimeFigureOut">
              <a:rPr lang="en-US"/>
              <a:pPr>
                <a:defRPr/>
              </a:pPr>
              <a:t>5/20/2023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874369-F8FB-4CDE-949A-51F088BEA6F8}" type="slidenum">
              <a:rPr lang="en-US"/>
              <a:pPr>
                <a:defRPr/>
              </a:pPr>
              <a:t>‹#›</a:t>
            </a:fld>
            <a:endParaRPr lang="en-US"/>
          </a:p>
        </p:txBody>
      </p:sp>
    </p:spTree>
    <p:extLst>
      <p:ext uri="{BB962C8B-B14F-4D97-AF65-F5344CB8AC3E}">
        <p14:creationId xmlns:p14="http://schemas.microsoft.com/office/powerpoint/2010/main" val="1184028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CD0CB57-D793-4261-A051-0932427D3832}" type="datetimeFigureOut">
              <a:rPr lang="en-US"/>
              <a:pPr>
                <a:defRPr/>
              </a:pPr>
              <a:t>5/20/2023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E8F766A-C5A5-4873-8386-FDE9D44195C2}" type="slidenum">
              <a:rPr lang="en-US"/>
              <a:pPr>
                <a:defRPr/>
              </a:pPr>
              <a:t>‹#›</a:t>
            </a:fld>
            <a:endParaRPr lang="en-US"/>
          </a:p>
        </p:txBody>
      </p:sp>
    </p:spTree>
    <p:extLst>
      <p:ext uri="{BB962C8B-B14F-4D97-AF65-F5344CB8AC3E}">
        <p14:creationId xmlns:p14="http://schemas.microsoft.com/office/powerpoint/2010/main" val="921250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EE3E672-DD0F-429A-A51A-BA12958DE0B3}" type="datetimeFigureOut">
              <a:rPr lang="en-US"/>
              <a:pPr>
                <a:defRPr/>
              </a:pPr>
              <a:t>5/20/2023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9B623E0-7478-40B7-B92D-7F5D063FC610}" type="slidenum">
              <a:rPr lang="en-US"/>
              <a:pPr>
                <a:defRPr/>
              </a:pPr>
              <a:t>‹#›</a:t>
            </a:fld>
            <a:endParaRPr lang="en-US"/>
          </a:p>
        </p:txBody>
      </p:sp>
    </p:spTree>
    <p:extLst>
      <p:ext uri="{BB962C8B-B14F-4D97-AF65-F5344CB8AC3E}">
        <p14:creationId xmlns:p14="http://schemas.microsoft.com/office/powerpoint/2010/main" val="3795184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5AD488AF-5BD7-4079-8346-6A274D5FC336}" type="datetimeFigureOut">
              <a:rPr lang="en-US"/>
              <a:pPr>
                <a:defRPr/>
              </a:pPr>
              <a:t>5/20/2023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C209FB5-89BF-4E64-933D-5B0FFF9E4ED4}" type="slidenum">
              <a:rPr lang="en-US"/>
              <a:pPr>
                <a:defRPr/>
              </a:pPr>
              <a:t>‹#›</a:t>
            </a:fld>
            <a:endParaRPr lang="en-US"/>
          </a:p>
        </p:txBody>
      </p:sp>
    </p:spTree>
    <p:extLst>
      <p:ext uri="{BB962C8B-B14F-4D97-AF65-F5344CB8AC3E}">
        <p14:creationId xmlns:p14="http://schemas.microsoft.com/office/powerpoint/2010/main" val="1823313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9957C8D-3EF8-44BC-B1DA-256E8FD87A7D}" type="datetimeFigureOut">
              <a:rPr lang="en-US"/>
              <a:pPr>
                <a:defRPr/>
              </a:pPr>
              <a:t>5/20/2023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66DB2E7-D513-4104-8B1D-16CABE96F212}" type="slidenum">
              <a:rPr lang="en-US"/>
              <a:pPr>
                <a:defRPr/>
              </a:pPr>
              <a:t>‹#›</a:t>
            </a:fld>
            <a:endParaRPr lang="en-US"/>
          </a:p>
        </p:txBody>
      </p:sp>
    </p:spTree>
    <p:extLst>
      <p:ext uri="{BB962C8B-B14F-4D97-AF65-F5344CB8AC3E}">
        <p14:creationId xmlns:p14="http://schemas.microsoft.com/office/powerpoint/2010/main" val="18961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43DB28F-1F99-4A05-9EDC-731F8BFB0A81}" type="datetimeFigureOut">
              <a:rPr lang="en-US"/>
              <a:pPr>
                <a:defRPr/>
              </a:pPr>
              <a:t>5/20/2023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A511ECB-7294-4D8D-AC6A-F7A0811FF4CA}" type="slidenum">
              <a:rPr lang="en-US"/>
              <a:pPr>
                <a:defRPr/>
              </a:pPr>
              <a:t>‹#›</a:t>
            </a:fld>
            <a:endParaRPr lang="en-US"/>
          </a:p>
        </p:txBody>
      </p:sp>
    </p:spTree>
    <p:extLst>
      <p:ext uri="{BB962C8B-B14F-4D97-AF65-F5344CB8AC3E}">
        <p14:creationId xmlns:p14="http://schemas.microsoft.com/office/powerpoint/2010/main" val="380518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0D44ACE-1529-490F-9CF3-58EAB28A18F7}" type="datetimeFigureOut">
              <a:rPr lang="en-US"/>
              <a:pPr>
                <a:defRPr/>
              </a:pPr>
              <a:t>5/20/2023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9931AF7-A381-4DAD-917E-607CD0CA699C}" type="slidenum">
              <a:rPr lang="en-US"/>
              <a:pPr>
                <a:defRPr/>
              </a:pPr>
              <a:t>‹#›</a:t>
            </a:fld>
            <a:endParaRPr lang="en-US"/>
          </a:p>
        </p:txBody>
      </p:sp>
    </p:spTree>
    <p:extLst>
      <p:ext uri="{BB962C8B-B14F-4D97-AF65-F5344CB8AC3E}">
        <p14:creationId xmlns:p14="http://schemas.microsoft.com/office/powerpoint/2010/main" val="1002545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44C90EB-F603-4F18-8813-9028B0034AE6}" type="datetimeFigureOut">
              <a:rPr lang="en-US"/>
              <a:pPr>
                <a:defRPr/>
              </a:pPr>
              <a:t>5/20/2023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23C54E4-1DE5-47D9-8CC9-7B90BA475475}" type="slidenum">
              <a:rPr lang="en-US"/>
              <a:pPr>
                <a:defRPr/>
              </a:pPr>
              <a:t>‹#›</a:t>
            </a:fld>
            <a:endParaRPr lang="en-US"/>
          </a:p>
        </p:txBody>
      </p:sp>
    </p:spTree>
    <p:extLst>
      <p:ext uri="{BB962C8B-B14F-4D97-AF65-F5344CB8AC3E}">
        <p14:creationId xmlns:p14="http://schemas.microsoft.com/office/powerpoint/2010/main" val="3040894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BB96FF00-D3F7-4917-A9E8-A1C7FCB86C03}" type="datetimeFigureOut">
              <a:rPr lang="en-US"/>
              <a:pPr>
                <a:defRPr/>
              </a:pPr>
              <a:t>5/20/2023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DFACC600-3636-4FC7-B750-7944793B9AA3}" type="slidenum">
              <a:rPr lang="en-US"/>
              <a:pPr>
                <a:defRPr/>
              </a:pPr>
              <a:t>‹#›</a:t>
            </a:fld>
            <a:endParaRPr lang="en-US"/>
          </a:p>
        </p:txBody>
      </p:sp>
      <p:sp>
        <p:nvSpPr>
          <p:cNvPr id="7" name="Rectangle 6"/>
          <p:cNvSpPr/>
          <p:nvPr/>
        </p:nvSpPr>
        <p:spPr>
          <a:xfrm>
            <a:off x="0" y="6629400"/>
            <a:ext cx="9144000" cy="228600"/>
          </a:xfrm>
          <a:prstGeom prst="rect">
            <a:avLst/>
          </a:prstGeom>
          <a:solidFill>
            <a:srgbClr val="970303"/>
          </a:solidFill>
          <a:ln>
            <a:solidFill>
              <a:srgbClr val="97030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2"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47025" y="5911850"/>
            <a:ext cx="113665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20.svg"/><Relationship Id="rId21" Type="http://schemas.openxmlformats.org/officeDocument/2006/relationships/image" Target="../media/image38.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23" Type="http://schemas.openxmlformats.org/officeDocument/2006/relationships/image" Target="../media/image40.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 Id="rId22"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5 Key Considerations When Launching Influencer Marketing Campaigns">
            <a:extLst>
              <a:ext uri="{FF2B5EF4-FFF2-40B4-BE49-F238E27FC236}">
                <a16:creationId xmlns:a16="http://schemas.microsoft.com/office/drawing/2014/main" id="{39DCC8BC-379B-455C-AEEF-AC3CBE380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36992"/>
            <a:ext cx="9144000" cy="40018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7ADFE89-6899-45E9-A2C0-17C5F75491FF}"/>
              </a:ext>
            </a:extLst>
          </p:cNvPr>
          <p:cNvSpPr/>
          <p:nvPr/>
        </p:nvSpPr>
        <p:spPr>
          <a:xfrm>
            <a:off x="1427306" y="953502"/>
            <a:ext cx="6004463" cy="132343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a:ln/>
                <a:solidFill>
                  <a:schemeClr val="accent3"/>
                </a:solidFill>
              </a:rPr>
              <a:t>INFLUENCER CLASSIFIER AND Q-SCORE PREDICTOR</a:t>
            </a:r>
          </a:p>
        </p:txBody>
      </p:sp>
      <p:sp>
        <p:nvSpPr>
          <p:cNvPr id="3" name="Rectangle 2">
            <a:extLst>
              <a:ext uri="{FF2B5EF4-FFF2-40B4-BE49-F238E27FC236}">
                <a16:creationId xmlns:a16="http://schemas.microsoft.com/office/drawing/2014/main" id="{646D90C8-DBDF-4925-8FE2-9A2C16E818D9}"/>
              </a:ext>
            </a:extLst>
          </p:cNvPr>
          <p:cNvSpPr/>
          <p:nvPr/>
        </p:nvSpPr>
        <p:spPr>
          <a:xfrm>
            <a:off x="1484982" y="30172"/>
            <a:ext cx="588911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CAPSTONE PROJECT</a:t>
            </a:r>
          </a:p>
        </p:txBody>
      </p:sp>
      <p:sp>
        <p:nvSpPr>
          <p:cNvPr id="4" name="TextBox 3">
            <a:extLst>
              <a:ext uri="{FF2B5EF4-FFF2-40B4-BE49-F238E27FC236}">
                <a16:creationId xmlns:a16="http://schemas.microsoft.com/office/drawing/2014/main" id="{9C06B7C4-7DB1-7EE8-156D-49B06221A40A}"/>
              </a:ext>
            </a:extLst>
          </p:cNvPr>
          <p:cNvSpPr txBox="1"/>
          <p:nvPr/>
        </p:nvSpPr>
        <p:spPr>
          <a:xfrm>
            <a:off x="1295400" y="5105400"/>
            <a:ext cx="4800600" cy="1477328"/>
          </a:xfrm>
          <a:prstGeom prst="rect">
            <a:avLst/>
          </a:prstGeom>
          <a:solidFill>
            <a:schemeClr val="bg1"/>
          </a:solidFill>
        </p:spPr>
        <p:txBody>
          <a:bodyPr wrap="square" rtlCol="0">
            <a:spAutoFit/>
          </a:bodyPr>
          <a:lstStyle/>
          <a:p>
            <a:r>
              <a:rPr lang="en-US" dirty="0"/>
              <a:t>Team Members:-</a:t>
            </a:r>
          </a:p>
          <a:p>
            <a:pPr marL="342900" indent="-342900">
              <a:buAutoNum type="arabicPeriod"/>
            </a:pPr>
            <a:r>
              <a:rPr lang="en-US" dirty="0"/>
              <a:t>Aditya Rai</a:t>
            </a:r>
          </a:p>
          <a:p>
            <a:pPr marL="342900" indent="-342900">
              <a:buAutoNum type="arabicPeriod"/>
            </a:pPr>
            <a:r>
              <a:rPr lang="en-US" dirty="0"/>
              <a:t>Rajdeep Chakravorty</a:t>
            </a:r>
          </a:p>
          <a:p>
            <a:pPr marL="342900" indent="-342900">
              <a:buAutoNum type="arabicPeriod"/>
            </a:pPr>
            <a:r>
              <a:rPr lang="en-US" dirty="0"/>
              <a:t>Shrikant </a:t>
            </a:r>
            <a:r>
              <a:rPr lang="en-US" dirty="0" err="1"/>
              <a:t>Panigrahi</a:t>
            </a:r>
            <a:endParaRPr lang="en-US" dirty="0"/>
          </a:p>
          <a:p>
            <a:pPr marL="342900" indent="-342900">
              <a:buAutoNum type="arabicPeriod"/>
            </a:pPr>
            <a:r>
              <a:rPr lang="en-US" dirty="0" err="1"/>
              <a:t>Sachin</a:t>
            </a:r>
            <a:r>
              <a:rPr lang="en-US" dirty="0"/>
              <a:t> </a:t>
            </a:r>
            <a:r>
              <a:rPr lang="en-US" dirty="0" err="1"/>
              <a:t>Kshirsagar</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B9DA-B60C-9387-0EA3-1D2C02D4C5E5}"/>
              </a:ext>
            </a:extLst>
          </p:cNvPr>
          <p:cNvSpPr>
            <a:spLocks noGrp="1"/>
          </p:cNvSpPr>
          <p:nvPr>
            <p:ph type="title"/>
          </p:nvPr>
        </p:nvSpPr>
        <p:spPr/>
        <p:txBody>
          <a:bodyPr/>
          <a:lstStyle/>
          <a:p>
            <a:r>
              <a:rPr lang="en-IN" dirty="0">
                <a:solidFill>
                  <a:schemeClr val="tx2"/>
                </a:solidFill>
              </a:rPr>
              <a:t>Brands we are working with.</a:t>
            </a:r>
            <a:endParaRPr lang="en-IN" dirty="0"/>
          </a:p>
        </p:txBody>
      </p:sp>
      <p:sp>
        <p:nvSpPr>
          <p:cNvPr id="3" name="Content Placeholder 2">
            <a:extLst>
              <a:ext uri="{FF2B5EF4-FFF2-40B4-BE49-F238E27FC236}">
                <a16:creationId xmlns:a16="http://schemas.microsoft.com/office/drawing/2014/main" id="{16A5C1D5-AF82-0756-B781-2EBF2DA8338E}"/>
              </a:ext>
            </a:extLst>
          </p:cNvPr>
          <p:cNvSpPr>
            <a:spLocks noGrp="1"/>
          </p:cNvSpPr>
          <p:nvPr>
            <p:ph idx="1"/>
          </p:nvPr>
        </p:nvSpPr>
        <p:spPr>
          <a:xfrm>
            <a:off x="457200" y="1600201"/>
            <a:ext cx="8229600" cy="2743200"/>
          </a:xfrm>
        </p:spPr>
        <p:txBody>
          <a:bodyPr/>
          <a:lstStyle/>
          <a:p>
            <a:r>
              <a:rPr lang="en-IN"/>
              <a:t>Bake your </a:t>
            </a:r>
            <a:r>
              <a:rPr lang="en-IN" dirty="0"/>
              <a:t>Cake ( food).</a:t>
            </a:r>
          </a:p>
          <a:p>
            <a:r>
              <a:rPr lang="en-IN" dirty="0"/>
              <a:t>Bend the trend (fashion).</a:t>
            </a:r>
          </a:p>
          <a:p>
            <a:r>
              <a:rPr lang="en-IN" dirty="0"/>
              <a:t>Ipsumteq (Branding and advertising ).</a:t>
            </a:r>
          </a:p>
          <a:p>
            <a:r>
              <a:rPr lang="en-IN" dirty="0"/>
              <a:t>Green Apple Computer (gaming setup and accessories).</a:t>
            </a:r>
          </a:p>
          <a:p>
            <a:pPr marL="0" indent="0">
              <a:buNone/>
            </a:pPr>
            <a:endParaRPr lang="en-IN" dirty="0"/>
          </a:p>
        </p:txBody>
      </p:sp>
    </p:spTree>
    <p:extLst>
      <p:ext uri="{BB962C8B-B14F-4D97-AF65-F5344CB8AC3E}">
        <p14:creationId xmlns:p14="http://schemas.microsoft.com/office/powerpoint/2010/main" val="4131590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38BD08-0056-01FD-14A4-439EB8AFE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 y="1219200"/>
            <a:ext cx="9144000" cy="4595812"/>
          </a:xfrm>
          <a:prstGeom prst="rect">
            <a:avLst/>
          </a:prstGeom>
        </p:spPr>
      </p:pic>
      <p:sp>
        <p:nvSpPr>
          <p:cNvPr id="5" name="TextBox 4">
            <a:extLst>
              <a:ext uri="{FF2B5EF4-FFF2-40B4-BE49-F238E27FC236}">
                <a16:creationId xmlns:a16="http://schemas.microsoft.com/office/drawing/2014/main" id="{A66B388B-72DF-6C92-35A8-4063025A9286}"/>
              </a:ext>
            </a:extLst>
          </p:cNvPr>
          <p:cNvSpPr txBox="1"/>
          <p:nvPr/>
        </p:nvSpPr>
        <p:spPr>
          <a:xfrm>
            <a:off x="1371600" y="76200"/>
            <a:ext cx="6248400" cy="769441"/>
          </a:xfrm>
          <a:prstGeom prst="rect">
            <a:avLst/>
          </a:prstGeom>
          <a:noFill/>
        </p:spPr>
        <p:txBody>
          <a:bodyPr wrap="square">
            <a:spAutoFit/>
          </a:bodyPr>
          <a:lstStyle/>
          <a:p>
            <a:pPr algn="ctr"/>
            <a:r>
              <a:rPr lang="en-US" sz="4400" dirty="0">
                <a:solidFill>
                  <a:schemeClr val="tx2"/>
                </a:solidFill>
              </a:rPr>
              <a:t>I</a:t>
            </a:r>
            <a:r>
              <a:rPr lang="en-IN" sz="4400" dirty="0" err="1">
                <a:solidFill>
                  <a:schemeClr val="tx2"/>
                </a:solidFill>
              </a:rPr>
              <a:t>nitial</a:t>
            </a:r>
            <a:r>
              <a:rPr lang="en-IN" sz="4400" dirty="0">
                <a:solidFill>
                  <a:schemeClr val="tx2"/>
                </a:solidFill>
              </a:rPr>
              <a:t> Scrapped Data</a:t>
            </a:r>
            <a:endParaRPr lang="en-IN" dirty="0"/>
          </a:p>
        </p:txBody>
      </p:sp>
    </p:spTree>
    <p:extLst>
      <p:ext uri="{BB962C8B-B14F-4D97-AF65-F5344CB8AC3E}">
        <p14:creationId xmlns:p14="http://schemas.microsoft.com/office/powerpoint/2010/main" val="1409287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6B388B-72DF-6C92-35A8-4063025A9286}"/>
              </a:ext>
            </a:extLst>
          </p:cNvPr>
          <p:cNvSpPr txBox="1"/>
          <p:nvPr/>
        </p:nvSpPr>
        <p:spPr>
          <a:xfrm>
            <a:off x="1371600" y="76200"/>
            <a:ext cx="6248400" cy="769441"/>
          </a:xfrm>
          <a:prstGeom prst="rect">
            <a:avLst/>
          </a:prstGeom>
          <a:noFill/>
        </p:spPr>
        <p:txBody>
          <a:bodyPr wrap="square">
            <a:spAutoFit/>
          </a:bodyPr>
          <a:lstStyle/>
          <a:p>
            <a:pPr algn="ctr"/>
            <a:r>
              <a:rPr lang="en-IN" sz="4400" dirty="0">
                <a:solidFill>
                  <a:schemeClr val="tx2"/>
                </a:solidFill>
              </a:rPr>
              <a:t>Re-Scrapped Data</a:t>
            </a:r>
            <a:endParaRPr lang="en-IN" dirty="0"/>
          </a:p>
        </p:txBody>
      </p:sp>
      <p:pic>
        <p:nvPicPr>
          <p:cNvPr id="7" name="Picture 6">
            <a:extLst>
              <a:ext uri="{FF2B5EF4-FFF2-40B4-BE49-F238E27FC236}">
                <a16:creationId xmlns:a16="http://schemas.microsoft.com/office/drawing/2014/main" id="{8E68E4BD-E907-A12E-A49B-1992A2241AA3}"/>
              </a:ext>
            </a:extLst>
          </p:cNvPr>
          <p:cNvPicPr>
            <a:picLocks noChangeAspect="1"/>
          </p:cNvPicPr>
          <p:nvPr/>
        </p:nvPicPr>
        <p:blipFill rotWithShape="1">
          <a:blip r:embed="rId2"/>
          <a:srcRect r="17500" b="7037"/>
          <a:stretch/>
        </p:blipFill>
        <p:spPr>
          <a:xfrm>
            <a:off x="152400" y="993376"/>
            <a:ext cx="8686800" cy="5506027"/>
          </a:xfrm>
          <a:prstGeom prst="rect">
            <a:avLst/>
          </a:prstGeom>
        </p:spPr>
      </p:pic>
    </p:spTree>
    <p:extLst>
      <p:ext uri="{BB962C8B-B14F-4D97-AF65-F5344CB8AC3E}">
        <p14:creationId xmlns:p14="http://schemas.microsoft.com/office/powerpoint/2010/main" val="575076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6269E4-3D66-D4F6-7D74-5BD2798E57CA}"/>
              </a:ext>
            </a:extLst>
          </p:cNvPr>
          <p:cNvSpPr/>
          <p:nvPr/>
        </p:nvSpPr>
        <p:spPr>
          <a:xfrm>
            <a:off x="609600" y="1067470"/>
            <a:ext cx="7446216" cy="51667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FE7A653F-D65F-44A9-A297-628E11CB20BE}"/>
              </a:ext>
            </a:extLst>
          </p:cNvPr>
          <p:cNvGrpSpPr/>
          <p:nvPr/>
        </p:nvGrpSpPr>
        <p:grpSpPr>
          <a:xfrm>
            <a:off x="512016" y="-37814"/>
            <a:ext cx="7543800" cy="4698602"/>
            <a:chOff x="1685111" y="1665000"/>
            <a:chExt cx="8821780" cy="4230776"/>
          </a:xfrm>
        </p:grpSpPr>
        <p:grpSp>
          <p:nvGrpSpPr>
            <p:cNvPr id="8" name="Group 7">
              <a:extLst>
                <a:ext uri="{FF2B5EF4-FFF2-40B4-BE49-F238E27FC236}">
                  <a16:creationId xmlns:a16="http://schemas.microsoft.com/office/drawing/2014/main" id="{433E7B7B-592A-4636-9E4A-D3EFE2997E10}"/>
                </a:ext>
              </a:extLst>
            </p:cNvPr>
            <p:cNvGrpSpPr/>
            <p:nvPr/>
          </p:nvGrpSpPr>
          <p:grpSpPr>
            <a:xfrm>
              <a:off x="1685111" y="3066122"/>
              <a:ext cx="8461923" cy="2829654"/>
              <a:chOff x="1558377" y="3066122"/>
              <a:chExt cx="8461923" cy="2829654"/>
            </a:xfrm>
          </p:grpSpPr>
          <p:sp>
            <p:nvSpPr>
              <p:cNvPr id="14" name="Google Shape;486;p22">
                <a:extLst>
                  <a:ext uri="{FF2B5EF4-FFF2-40B4-BE49-F238E27FC236}">
                    <a16:creationId xmlns:a16="http://schemas.microsoft.com/office/drawing/2014/main" id="{9C6A6C4E-942D-8452-3110-8971A443C4FB}"/>
                  </a:ext>
                </a:extLst>
              </p:cNvPr>
              <p:cNvSpPr/>
              <p:nvPr/>
            </p:nvSpPr>
            <p:spPr>
              <a:xfrm flipV="1">
                <a:off x="1775358" y="3666850"/>
                <a:ext cx="8244942" cy="21328"/>
              </a:xfrm>
              <a:prstGeom prst="rect">
                <a:avLst/>
              </a:prstGeom>
              <a:solidFill>
                <a:schemeClr val="bg1">
                  <a:lumMod val="75000"/>
                </a:schemeClr>
              </a:solidFill>
              <a:ln>
                <a:no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5" name="Google Shape;501;p22">
                <a:extLst>
                  <a:ext uri="{FF2B5EF4-FFF2-40B4-BE49-F238E27FC236}">
                    <a16:creationId xmlns:a16="http://schemas.microsoft.com/office/drawing/2014/main" id="{444EFBA1-A67B-9891-811C-4FF850E69804}"/>
                  </a:ext>
                </a:extLst>
              </p:cNvPr>
              <p:cNvSpPr txBox="1"/>
              <p:nvPr/>
            </p:nvSpPr>
            <p:spPr>
              <a:xfrm>
                <a:off x="1798328" y="3091332"/>
                <a:ext cx="1567234" cy="472800"/>
              </a:xfrm>
              <a:prstGeom prst="rect">
                <a:avLst/>
              </a:prstGeom>
              <a:no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accent1">
                        <a:lumMod val="75000"/>
                      </a:schemeClr>
                    </a:solidFill>
                    <a:latin typeface="Arial" panose="020B0604020202020204" pitchFamily="34" charset="0"/>
                    <a:ea typeface="Fira Sans Extra Condensed Medium"/>
                    <a:cs typeface="Arial" panose="020B0604020202020204" pitchFamily="34" charset="0"/>
                    <a:sym typeface="Fira Sans Extra Condensed Medium"/>
                  </a:rPr>
                  <a:t>Re-Scrapping the data </a:t>
                </a:r>
                <a:endParaRPr sz="1200" b="1" dirty="0">
                  <a:solidFill>
                    <a:schemeClr val="accent1">
                      <a:lumMod val="75000"/>
                    </a:schemeClr>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20" name="Google Shape;486;p22">
                <a:extLst>
                  <a:ext uri="{FF2B5EF4-FFF2-40B4-BE49-F238E27FC236}">
                    <a16:creationId xmlns:a16="http://schemas.microsoft.com/office/drawing/2014/main" id="{A1E10B43-0BB8-4897-B2C6-B08F111378D2}"/>
                  </a:ext>
                </a:extLst>
              </p:cNvPr>
              <p:cNvSpPr/>
              <p:nvPr/>
            </p:nvSpPr>
            <p:spPr>
              <a:xfrm flipV="1">
                <a:off x="1775358" y="4479252"/>
                <a:ext cx="8244942" cy="21328"/>
              </a:xfrm>
              <a:prstGeom prst="rect">
                <a:avLst/>
              </a:prstGeom>
              <a:solidFill>
                <a:schemeClr val="bg1">
                  <a:lumMod val="75000"/>
                </a:schemeClr>
              </a:solidFill>
              <a:ln>
                <a:no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21" name="Google Shape;486;p22">
                <a:extLst>
                  <a:ext uri="{FF2B5EF4-FFF2-40B4-BE49-F238E27FC236}">
                    <a16:creationId xmlns:a16="http://schemas.microsoft.com/office/drawing/2014/main" id="{A9ABF317-9CE0-4CE6-8C98-DD138447A57A}"/>
                  </a:ext>
                </a:extLst>
              </p:cNvPr>
              <p:cNvSpPr/>
              <p:nvPr/>
            </p:nvSpPr>
            <p:spPr>
              <a:xfrm flipV="1">
                <a:off x="1558377" y="5332733"/>
                <a:ext cx="8244942" cy="9045"/>
              </a:xfrm>
              <a:prstGeom prst="rect">
                <a:avLst/>
              </a:prstGeom>
              <a:solidFill>
                <a:schemeClr val="bg1">
                  <a:lumMod val="75000"/>
                </a:schemeClr>
              </a:solidFill>
              <a:ln>
                <a:no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22" name="Google Shape;501;p22">
                <a:extLst>
                  <a:ext uri="{FF2B5EF4-FFF2-40B4-BE49-F238E27FC236}">
                    <a16:creationId xmlns:a16="http://schemas.microsoft.com/office/drawing/2014/main" id="{50E0086A-2F8F-4079-B0EB-C3BA84FE8305}"/>
                  </a:ext>
                </a:extLst>
              </p:cNvPr>
              <p:cNvSpPr txBox="1"/>
              <p:nvPr/>
            </p:nvSpPr>
            <p:spPr>
              <a:xfrm>
                <a:off x="1798328" y="3883396"/>
                <a:ext cx="1898662" cy="472800"/>
              </a:xfrm>
              <a:prstGeom prst="rect">
                <a:avLst/>
              </a:prstGeom>
              <a:no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accent1">
                        <a:lumMod val="75000"/>
                      </a:schemeClr>
                    </a:solidFill>
                    <a:latin typeface="Arial" panose="020B0604020202020204" pitchFamily="34" charset="0"/>
                    <a:ea typeface="Fira Sans Extra Condensed Medium"/>
                    <a:cs typeface="Arial" panose="020B0604020202020204" pitchFamily="34" charset="0"/>
                    <a:sym typeface="Fira Sans Extra Condensed Medium"/>
                  </a:rPr>
                  <a:t>Handling the symbolic &amp; categorical values</a:t>
                </a:r>
                <a:endParaRPr sz="1200" b="1" dirty="0">
                  <a:solidFill>
                    <a:schemeClr val="accent1">
                      <a:lumMod val="75000"/>
                    </a:schemeClr>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23" name="Google Shape;501;p22">
                <a:extLst>
                  <a:ext uri="{FF2B5EF4-FFF2-40B4-BE49-F238E27FC236}">
                    <a16:creationId xmlns:a16="http://schemas.microsoft.com/office/drawing/2014/main" id="{79773949-7418-4BBE-9940-A03513A4C935}"/>
                  </a:ext>
                </a:extLst>
              </p:cNvPr>
              <p:cNvSpPr txBox="1"/>
              <p:nvPr/>
            </p:nvSpPr>
            <p:spPr>
              <a:xfrm>
                <a:off x="1798328" y="4644313"/>
                <a:ext cx="1631336" cy="472800"/>
              </a:xfrm>
              <a:prstGeom prst="rect">
                <a:avLst/>
              </a:prstGeom>
              <a:no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accent1">
                        <a:lumMod val="75000"/>
                      </a:schemeClr>
                    </a:solidFill>
                    <a:latin typeface="Arial" panose="020B0604020202020204" pitchFamily="34" charset="0"/>
                    <a:ea typeface="Fira Sans Extra Condensed Medium"/>
                    <a:cs typeface="Arial" panose="020B0604020202020204" pitchFamily="34" charset="0"/>
                    <a:sym typeface="Fira Sans Extra Condensed Medium"/>
                  </a:rPr>
                  <a:t>Merging the categories </a:t>
                </a:r>
                <a:endParaRPr sz="1200" b="1" dirty="0">
                  <a:solidFill>
                    <a:schemeClr val="accent1">
                      <a:lumMod val="75000"/>
                    </a:schemeClr>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24" name="Google Shape;501;p22">
                <a:extLst>
                  <a:ext uri="{FF2B5EF4-FFF2-40B4-BE49-F238E27FC236}">
                    <a16:creationId xmlns:a16="http://schemas.microsoft.com/office/drawing/2014/main" id="{F17B8269-E7F8-4F1E-8791-7D3FB8C154A9}"/>
                  </a:ext>
                </a:extLst>
              </p:cNvPr>
              <p:cNvSpPr txBox="1"/>
              <p:nvPr/>
            </p:nvSpPr>
            <p:spPr>
              <a:xfrm>
                <a:off x="1798328" y="5422976"/>
                <a:ext cx="1764999" cy="472800"/>
              </a:xfrm>
              <a:prstGeom prst="rect">
                <a:avLst/>
              </a:prstGeom>
              <a:no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accent1">
                        <a:lumMod val="75000"/>
                      </a:schemeClr>
                    </a:solidFill>
                    <a:latin typeface="Arial" panose="020B0604020202020204" pitchFamily="34" charset="0"/>
                    <a:ea typeface="Fira Sans Extra Condensed Medium"/>
                    <a:cs typeface="Arial" panose="020B0604020202020204" pitchFamily="34" charset="0"/>
                    <a:sym typeface="Fira Sans Extra Condensed Medium"/>
                  </a:rPr>
                  <a:t>Creating new column (</a:t>
                </a:r>
                <a:r>
                  <a:rPr lang="en-US" sz="1200" b="1" dirty="0" err="1">
                    <a:solidFill>
                      <a:schemeClr val="accent1">
                        <a:lumMod val="75000"/>
                      </a:schemeClr>
                    </a:solidFill>
                    <a:latin typeface="Arial" panose="020B0604020202020204" pitchFamily="34" charset="0"/>
                    <a:ea typeface="Fira Sans Extra Condensed Medium"/>
                    <a:cs typeface="Arial" panose="020B0604020202020204" pitchFamily="34" charset="0"/>
                    <a:sym typeface="Fira Sans Extra Condensed Medium"/>
                  </a:rPr>
                  <a:t>Influencer_Tier</a:t>
                </a:r>
                <a:r>
                  <a:rPr lang="en-US" sz="1200" b="1" dirty="0">
                    <a:solidFill>
                      <a:schemeClr val="accent1">
                        <a:lumMod val="75000"/>
                      </a:schemeClr>
                    </a:solidFill>
                    <a:latin typeface="Arial" panose="020B0604020202020204" pitchFamily="34" charset="0"/>
                    <a:ea typeface="Fira Sans Extra Condensed Medium"/>
                    <a:cs typeface="Arial" panose="020B0604020202020204" pitchFamily="34" charset="0"/>
                    <a:sym typeface="Fira Sans Extra Condensed Medium"/>
                  </a:rPr>
                  <a:t>) </a:t>
                </a:r>
                <a:endParaRPr sz="1200" b="1" dirty="0">
                  <a:solidFill>
                    <a:schemeClr val="accent1">
                      <a:lumMod val="75000"/>
                    </a:schemeClr>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25" name="TextBox 58">
                <a:extLst>
                  <a:ext uri="{FF2B5EF4-FFF2-40B4-BE49-F238E27FC236}">
                    <a16:creationId xmlns:a16="http://schemas.microsoft.com/office/drawing/2014/main" id="{A3ABD4AD-A423-4498-922E-798D3E43341E}"/>
                  </a:ext>
                </a:extLst>
              </p:cNvPr>
              <p:cNvSpPr txBox="1"/>
              <p:nvPr/>
            </p:nvSpPr>
            <p:spPr>
              <a:xfrm>
                <a:off x="3837309" y="3066122"/>
                <a:ext cx="3252341" cy="4156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Arial" panose="020B0604020202020204" pitchFamily="34" charset="0"/>
                    <a:cs typeface="Arial" panose="020B0604020202020204" pitchFamily="34" charset="0"/>
                  </a:rPr>
                  <a:t>Re-scrapped the data as the previous data was messy data</a:t>
                </a:r>
              </a:p>
            </p:txBody>
          </p:sp>
          <p:sp>
            <p:nvSpPr>
              <p:cNvPr id="26" name="TextBox 59">
                <a:extLst>
                  <a:ext uri="{FF2B5EF4-FFF2-40B4-BE49-F238E27FC236}">
                    <a16:creationId xmlns:a16="http://schemas.microsoft.com/office/drawing/2014/main" id="{A74DB405-F669-44DB-BA1F-2BB6CFEBAD2A}"/>
                  </a:ext>
                </a:extLst>
              </p:cNvPr>
              <p:cNvSpPr txBox="1"/>
              <p:nvPr/>
            </p:nvSpPr>
            <p:spPr>
              <a:xfrm>
                <a:off x="3837309" y="3858186"/>
                <a:ext cx="3252341" cy="58197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Arial" panose="020B0604020202020204" pitchFamily="34" charset="0"/>
                    <a:cs typeface="Arial" panose="020B0604020202020204" pitchFamily="34" charset="0"/>
                  </a:rPr>
                  <a:t>Handled(cleaned) the “%” and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“k” ,”m” values from the numerical values</a:t>
                </a:r>
              </a:p>
            </p:txBody>
          </p:sp>
          <p:sp>
            <p:nvSpPr>
              <p:cNvPr id="27" name="TextBox 60">
                <a:extLst>
                  <a:ext uri="{FF2B5EF4-FFF2-40B4-BE49-F238E27FC236}">
                    <a16:creationId xmlns:a16="http://schemas.microsoft.com/office/drawing/2014/main" id="{A883C67D-06C3-44EB-8671-80757C3D61FC}"/>
                  </a:ext>
                </a:extLst>
              </p:cNvPr>
              <p:cNvSpPr txBox="1"/>
              <p:nvPr/>
            </p:nvSpPr>
            <p:spPr>
              <a:xfrm>
                <a:off x="3837309" y="4619103"/>
                <a:ext cx="3252341" cy="38798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dirty="0">
                    <a:latin typeface="Arial" panose="020B0604020202020204" pitchFamily="34" charset="0"/>
                    <a:cs typeface="Arial" panose="020B0604020202020204" pitchFamily="34" charset="0"/>
                  </a:rPr>
                  <a:t>As there were many categories we tried to merge them into 14 categories</a:t>
                </a:r>
              </a:p>
            </p:txBody>
          </p:sp>
          <p:sp>
            <p:nvSpPr>
              <p:cNvPr id="28" name="TextBox 61">
                <a:extLst>
                  <a:ext uri="{FF2B5EF4-FFF2-40B4-BE49-F238E27FC236}">
                    <a16:creationId xmlns:a16="http://schemas.microsoft.com/office/drawing/2014/main" id="{A768BEB5-0B28-4F00-BCCE-5F5136C4F648}"/>
                  </a:ext>
                </a:extLst>
              </p:cNvPr>
              <p:cNvSpPr txBox="1"/>
              <p:nvPr/>
            </p:nvSpPr>
            <p:spPr>
              <a:xfrm>
                <a:off x="3837309" y="5397765"/>
                <a:ext cx="3252341" cy="40184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dirty="0">
                    <a:latin typeface="Arial" panose="020B0604020202020204" pitchFamily="34" charset="0"/>
                    <a:cs typeface="Arial" panose="020B0604020202020204" pitchFamily="34" charset="0"/>
                  </a:rPr>
                  <a:t>Created new column for the data to classify tier based  on </a:t>
                </a:r>
                <a:r>
                  <a:rPr lang="en-US" sz="1200" dirty="0">
                    <a:latin typeface="Arial" panose="020B0604020202020204" pitchFamily="34" charset="0"/>
                    <a:cs typeface="Arial" panose="020B0604020202020204" pitchFamily="34" charset="0"/>
                  </a:rPr>
                  <a:t>followers</a:t>
                </a:r>
                <a:r>
                  <a:rPr lang="en-US" sz="1100" dirty="0">
                    <a:latin typeface="Arial" panose="020B0604020202020204" pitchFamily="34" charset="0"/>
                    <a:cs typeface="Arial" panose="020B0604020202020204" pitchFamily="34" charset="0"/>
                  </a:rPr>
                  <a:t> </a:t>
                </a:r>
              </a:p>
            </p:txBody>
          </p:sp>
          <p:pic>
            <p:nvPicPr>
              <p:cNvPr id="29" name="Graphic 62" descr="Badge Tick1 with solid fill">
                <a:extLst>
                  <a:ext uri="{FF2B5EF4-FFF2-40B4-BE49-F238E27FC236}">
                    <a16:creationId xmlns:a16="http://schemas.microsoft.com/office/drawing/2014/main" id="{8CC1F631-4BFD-4C77-A3D4-05BEF3B0E8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1425" y="3106932"/>
                <a:ext cx="457200" cy="457200"/>
              </a:xfrm>
              <a:prstGeom prst="rect">
                <a:avLst/>
              </a:prstGeom>
            </p:spPr>
          </p:pic>
          <p:pic>
            <p:nvPicPr>
              <p:cNvPr id="30" name="Graphic 63" descr="Badge Tick1 with solid fill">
                <a:extLst>
                  <a:ext uri="{FF2B5EF4-FFF2-40B4-BE49-F238E27FC236}">
                    <a16:creationId xmlns:a16="http://schemas.microsoft.com/office/drawing/2014/main" id="{CE8C5949-799E-443D-B88F-BC3721A6FF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1425" y="3883396"/>
                <a:ext cx="457200" cy="457200"/>
              </a:xfrm>
              <a:prstGeom prst="rect">
                <a:avLst/>
              </a:prstGeom>
            </p:spPr>
          </p:pic>
        </p:grpSp>
        <p:grpSp>
          <p:nvGrpSpPr>
            <p:cNvPr id="9" name="Group 8">
              <a:extLst>
                <a:ext uri="{FF2B5EF4-FFF2-40B4-BE49-F238E27FC236}">
                  <a16:creationId xmlns:a16="http://schemas.microsoft.com/office/drawing/2014/main" id="{83EEC8D6-FFA1-4E3F-9433-3CA3EACECF00}"/>
                </a:ext>
              </a:extLst>
            </p:cNvPr>
            <p:cNvGrpSpPr/>
            <p:nvPr/>
          </p:nvGrpSpPr>
          <p:grpSpPr>
            <a:xfrm>
              <a:off x="1685111" y="1665000"/>
              <a:ext cx="8821780" cy="995667"/>
              <a:chOff x="1685111" y="1665000"/>
              <a:chExt cx="8821780" cy="995667"/>
            </a:xfrm>
          </p:grpSpPr>
          <p:grpSp>
            <p:nvGrpSpPr>
              <p:cNvPr id="10" name="Google Shape;482;p22">
                <a:extLst>
                  <a:ext uri="{FF2B5EF4-FFF2-40B4-BE49-F238E27FC236}">
                    <a16:creationId xmlns:a16="http://schemas.microsoft.com/office/drawing/2014/main" id="{15D0110F-9DB4-C8B0-29BF-97F7B16C629C}"/>
                  </a:ext>
                </a:extLst>
              </p:cNvPr>
              <p:cNvGrpSpPr/>
              <p:nvPr/>
            </p:nvGrpSpPr>
            <p:grpSpPr>
              <a:xfrm>
                <a:off x="1685111" y="1665000"/>
                <a:ext cx="8821780" cy="995667"/>
                <a:chOff x="1277850" y="1248750"/>
                <a:chExt cx="6616334" cy="746750"/>
              </a:xfrm>
              <a:solidFill>
                <a:srgbClr val="00B0F0"/>
              </a:solidFill>
            </p:grpSpPr>
            <p:sp>
              <p:nvSpPr>
                <p:cNvPr id="12" name="Google Shape;483;p22">
                  <a:extLst>
                    <a:ext uri="{FF2B5EF4-FFF2-40B4-BE49-F238E27FC236}">
                      <a16:creationId xmlns:a16="http://schemas.microsoft.com/office/drawing/2014/main" id="{C076FD99-1543-55FC-CD1B-8A5074DADF19}"/>
                    </a:ext>
                  </a:extLst>
                </p:cNvPr>
                <p:cNvSpPr/>
                <p:nvPr/>
              </p:nvSpPr>
              <p:spPr>
                <a:xfrm>
                  <a:off x="1277850" y="1249075"/>
                  <a:ext cx="3742150" cy="746425"/>
                </a:xfrm>
                <a:custGeom>
                  <a:avLst/>
                  <a:gdLst/>
                  <a:ahLst/>
                  <a:cxnLst/>
                  <a:rect l="l" t="t" r="r" b="b"/>
                  <a:pathLst>
                    <a:path w="149686" h="29857" extrusionOk="0">
                      <a:moveTo>
                        <a:pt x="0" y="0"/>
                      </a:moveTo>
                      <a:lnTo>
                        <a:pt x="0" y="27510"/>
                      </a:lnTo>
                      <a:lnTo>
                        <a:pt x="3926" y="29856"/>
                      </a:lnTo>
                      <a:lnTo>
                        <a:pt x="7751" y="27510"/>
                      </a:lnTo>
                      <a:lnTo>
                        <a:pt x="11575" y="29856"/>
                      </a:lnTo>
                      <a:lnTo>
                        <a:pt x="15399" y="27510"/>
                      </a:lnTo>
                      <a:lnTo>
                        <a:pt x="19224" y="29856"/>
                      </a:lnTo>
                      <a:lnTo>
                        <a:pt x="23048" y="27510"/>
                      </a:lnTo>
                      <a:lnTo>
                        <a:pt x="26974" y="29856"/>
                      </a:lnTo>
                      <a:lnTo>
                        <a:pt x="30799" y="27510"/>
                      </a:lnTo>
                      <a:lnTo>
                        <a:pt x="34623" y="29856"/>
                      </a:lnTo>
                      <a:lnTo>
                        <a:pt x="38448" y="27510"/>
                      </a:lnTo>
                      <a:lnTo>
                        <a:pt x="42272" y="29856"/>
                      </a:lnTo>
                      <a:lnTo>
                        <a:pt x="46096" y="27510"/>
                      </a:lnTo>
                      <a:lnTo>
                        <a:pt x="49921" y="29856"/>
                      </a:lnTo>
                      <a:lnTo>
                        <a:pt x="53745" y="27510"/>
                      </a:lnTo>
                      <a:lnTo>
                        <a:pt x="57569" y="29856"/>
                      </a:lnTo>
                      <a:lnTo>
                        <a:pt x="61394" y="27510"/>
                      </a:lnTo>
                      <a:lnTo>
                        <a:pt x="65218" y="29856"/>
                      </a:lnTo>
                      <a:lnTo>
                        <a:pt x="69042" y="27510"/>
                      </a:lnTo>
                      <a:lnTo>
                        <a:pt x="72867" y="29856"/>
                      </a:lnTo>
                      <a:lnTo>
                        <a:pt x="76793" y="27510"/>
                      </a:lnTo>
                      <a:lnTo>
                        <a:pt x="80617" y="29856"/>
                      </a:lnTo>
                      <a:lnTo>
                        <a:pt x="84442" y="27510"/>
                      </a:lnTo>
                      <a:lnTo>
                        <a:pt x="88266" y="29856"/>
                      </a:lnTo>
                      <a:lnTo>
                        <a:pt x="92090" y="27510"/>
                      </a:lnTo>
                      <a:lnTo>
                        <a:pt x="95915" y="29856"/>
                      </a:lnTo>
                      <a:lnTo>
                        <a:pt x="99739" y="27510"/>
                      </a:lnTo>
                      <a:lnTo>
                        <a:pt x="103563" y="29856"/>
                      </a:lnTo>
                      <a:lnTo>
                        <a:pt x="107388" y="27510"/>
                      </a:lnTo>
                      <a:lnTo>
                        <a:pt x="111212" y="29856"/>
                      </a:lnTo>
                      <a:lnTo>
                        <a:pt x="115037" y="27510"/>
                      </a:lnTo>
                      <a:lnTo>
                        <a:pt x="118861" y="29856"/>
                      </a:lnTo>
                      <a:lnTo>
                        <a:pt x="122813" y="27510"/>
                      </a:lnTo>
                      <a:lnTo>
                        <a:pt x="126637" y="29856"/>
                      </a:lnTo>
                      <a:lnTo>
                        <a:pt x="130461" y="27510"/>
                      </a:lnTo>
                      <a:lnTo>
                        <a:pt x="134286" y="29856"/>
                      </a:lnTo>
                      <a:lnTo>
                        <a:pt x="138110" y="27510"/>
                      </a:lnTo>
                      <a:lnTo>
                        <a:pt x="141934" y="29856"/>
                      </a:lnTo>
                      <a:lnTo>
                        <a:pt x="145759" y="27510"/>
                      </a:lnTo>
                      <a:lnTo>
                        <a:pt x="149685" y="29856"/>
                      </a:lnTo>
                      <a:lnTo>
                        <a:pt x="149685" y="0"/>
                      </a:lnTo>
                      <a:close/>
                    </a:path>
                  </a:pathLst>
                </a:custGeom>
                <a:solidFill>
                  <a:schemeClr val="tx2">
                    <a:lumMod val="20000"/>
                    <a:lumOff val="80000"/>
                  </a:scheme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3" name="Google Shape;484;p22">
                  <a:extLst>
                    <a:ext uri="{FF2B5EF4-FFF2-40B4-BE49-F238E27FC236}">
                      <a16:creationId xmlns:a16="http://schemas.microsoft.com/office/drawing/2014/main" id="{53C0373C-34E9-8A1E-6087-96C9400557C6}"/>
                    </a:ext>
                  </a:extLst>
                </p:cNvPr>
                <p:cNvSpPr/>
                <p:nvPr/>
              </p:nvSpPr>
              <p:spPr>
                <a:xfrm>
                  <a:off x="4152034" y="1248750"/>
                  <a:ext cx="3742150" cy="746425"/>
                </a:xfrm>
                <a:custGeom>
                  <a:avLst/>
                  <a:gdLst/>
                  <a:ahLst/>
                  <a:cxnLst/>
                  <a:rect l="l" t="t" r="r" b="b"/>
                  <a:pathLst>
                    <a:path w="149686" h="29857" extrusionOk="0">
                      <a:moveTo>
                        <a:pt x="0" y="0"/>
                      </a:moveTo>
                      <a:lnTo>
                        <a:pt x="0" y="27510"/>
                      </a:lnTo>
                      <a:lnTo>
                        <a:pt x="3926" y="29856"/>
                      </a:lnTo>
                      <a:lnTo>
                        <a:pt x="7751" y="27510"/>
                      </a:lnTo>
                      <a:lnTo>
                        <a:pt x="11575" y="29856"/>
                      </a:lnTo>
                      <a:lnTo>
                        <a:pt x="15399" y="27510"/>
                      </a:lnTo>
                      <a:lnTo>
                        <a:pt x="19224" y="29856"/>
                      </a:lnTo>
                      <a:lnTo>
                        <a:pt x="23048" y="27510"/>
                      </a:lnTo>
                      <a:lnTo>
                        <a:pt x="26974" y="29856"/>
                      </a:lnTo>
                      <a:lnTo>
                        <a:pt x="30799" y="27510"/>
                      </a:lnTo>
                      <a:lnTo>
                        <a:pt x="34623" y="29856"/>
                      </a:lnTo>
                      <a:lnTo>
                        <a:pt x="38448" y="27510"/>
                      </a:lnTo>
                      <a:lnTo>
                        <a:pt x="42272" y="29856"/>
                      </a:lnTo>
                      <a:lnTo>
                        <a:pt x="46096" y="27510"/>
                      </a:lnTo>
                      <a:lnTo>
                        <a:pt x="49921" y="29856"/>
                      </a:lnTo>
                      <a:lnTo>
                        <a:pt x="53745" y="27510"/>
                      </a:lnTo>
                      <a:lnTo>
                        <a:pt x="57569" y="29856"/>
                      </a:lnTo>
                      <a:lnTo>
                        <a:pt x="61394" y="27510"/>
                      </a:lnTo>
                      <a:lnTo>
                        <a:pt x="65218" y="29856"/>
                      </a:lnTo>
                      <a:lnTo>
                        <a:pt x="69042" y="27510"/>
                      </a:lnTo>
                      <a:lnTo>
                        <a:pt x="72867" y="29856"/>
                      </a:lnTo>
                      <a:lnTo>
                        <a:pt x="76793" y="27510"/>
                      </a:lnTo>
                      <a:lnTo>
                        <a:pt x="80617" y="29856"/>
                      </a:lnTo>
                      <a:lnTo>
                        <a:pt x="84442" y="27510"/>
                      </a:lnTo>
                      <a:lnTo>
                        <a:pt x="88266" y="29856"/>
                      </a:lnTo>
                      <a:lnTo>
                        <a:pt x="92090" y="27510"/>
                      </a:lnTo>
                      <a:lnTo>
                        <a:pt x="95915" y="29856"/>
                      </a:lnTo>
                      <a:lnTo>
                        <a:pt x="99739" y="27510"/>
                      </a:lnTo>
                      <a:lnTo>
                        <a:pt x="103563" y="29856"/>
                      </a:lnTo>
                      <a:lnTo>
                        <a:pt x="107388" y="27510"/>
                      </a:lnTo>
                      <a:lnTo>
                        <a:pt x="111212" y="29856"/>
                      </a:lnTo>
                      <a:lnTo>
                        <a:pt x="115037" y="27510"/>
                      </a:lnTo>
                      <a:lnTo>
                        <a:pt x="118861" y="29856"/>
                      </a:lnTo>
                      <a:lnTo>
                        <a:pt x="122813" y="27510"/>
                      </a:lnTo>
                      <a:lnTo>
                        <a:pt x="126637" y="29856"/>
                      </a:lnTo>
                      <a:lnTo>
                        <a:pt x="130461" y="27510"/>
                      </a:lnTo>
                      <a:lnTo>
                        <a:pt x="134286" y="29856"/>
                      </a:lnTo>
                      <a:lnTo>
                        <a:pt x="138110" y="27510"/>
                      </a:lnTo>
                      <a:lnTo>
                        <a:pt x="141934" y="29856"/>
                      </a:lnTo>
                      <a:lnTo>
                        <a:pt x="145759" y="27510"/>
                      </a:lnTo>
                      <a:lnTo>
                        <a:pt x="149685" y="29856"/>
                      </a:lnTo>
                      <a:lnTo>
                        <a:pt x="149685" y="0"/>
                      </a:lnTo>
                      <a:close/>
                    </a:path>
                  </a:pathLst>
                </a:custGeom>
                <a:solidFill>
                  <a:schemeClr val="tx2">
                    <a:lumMod val="20000"/>
                    <a:lumOff val="80000"/>
                  </a:scheme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grpSp>
          <p:sp>
            <p:nvSpPr>
              <p:cNvPr id="11" name="Google Shape;501;p22">
                <a:extLst>
                  <a:ext uri="{FF2B5EF4-FFF2-40B4-BE49-F238E27FC236}">
                    <a16:creationId xmlns:a16="http://schemas.microsoft.com/office/drawing/2014/main" id="{95EE1713-AF20-4FAE-BE14-FD2A8ECC3C44}"/>
                  </a:ext>
                </a:extLst>
              </p:cNvPr>
              <p:cNvSpPr txBox="1"/>
              <p:nvPr/>
            </p:nvSpPr>
            <p:spPr>
              <a:xfrm>
                <a:off x="4032804" y="1845963"/>
                <a:ext cx="3986594" cy="472800"/>
              </a:xfrm>
              <a:prstGeom prst="rect">
                <a:avLst/>
              </a:prstGeom>
              <a:no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300" b="1" dirty="0">
                    <a:latin typeface="Arial" panose="020B0604020202020204" pitchFamily="34" charset="0"/>
                    <a:ea typeface="Fira Sans Extra Condensed Medium"/>
                    <a:cs typeface="Arial" panose="020B0604020202020204" pitchFamily="34" charset="0"/>
                    <a:sym typeface="Fira Sans Extra Condensed Medium"/>
                  </a:rPr>
                  <a:t>Task List</a:t>
                </a:r>
                <a:endParaRPr sz="3300" b="1" dirty="0">
                  <a:latin typeface="Arial" panose="020B0604020202020204" pitchFamily="34" charset="0"/>
                  <a:ea typeface="Fira Sans Extra Condensed Medium"/>
                  <a:cs typeface="Arial" panose="020B0604020202020204" pitchFamily="34" charset="0"/>
                  <a:sym typeface="Fira Sans Extra Condensed Medium"/>
                </a:endParaRPr>
              </a:p>
            </p:txBody>
          </p:sp>
        </p:grpSp>
      </p:grpSp>
      <p:sp>
        <p:nvSpPr>
          <p:cNvPr id="61" name="Google Shape;486;p22">
            <a:extLst>
              <a:ext uri="{FF2B5EF4-FFF2-40B4-BE49-F238E27FC236}">
                <a16:creationId xmlns:a16="http://schemas.microsoft.com/office/drawing/2014/main" id="{ECE9E4B5-72C3-A9CB-C77B-48E9BF126245}"/>
              </a:ext>
            </a:extLst>
          </p:cNvPr>
          <p:cNvSpPr/>
          <p:nvPr/>
        </p:nvSpPr>
        <p:spPr>
          <a:xfrm flipV="1">
            <a:off x="1005290" y="4901500"/>
            <a:ext cx="7050526" cy="9808"/>
          </a:xfrm>
          <a:prstGeom prst="rect">
            <a:avLst/>
          </a:prstGeom>
          <a:solidFill>
            <a:schemeClr val="bg1">
              <a:lumMod val="75000"/>
            </a:schemeClr>
          </a:solidFill>
          <a:ln>
            <a:no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63" name="Google Shape;501;p22">
            <a:extLst>
              <a:ext uri="{FF2B5EF4-FFF2-40B4-BE49-F238E27FC236}">
                <a16:creationId xmlns:a16="http://schemas.microsoft.com/office/drawing/2014/main" id="{0A1E91E2-204F-0B34-35CB-8EE384EECCFA}"/>
              </a:ext>
            </a:extLst>
          </p:cNvPr>
          <p:cNvSpPr txBox="1"/>
          <p:nvPr/>
        </p:nvSpPr>
        <p:spPr>
          <a:xfrm>
            <a:off x="812845" y="5152020"/>
            <a:ext cx="1395010" cy="512664"/>
          </a:xfrm>
          <a:prstGeom prst="rect">
            <a:avLst/>
          </a:prstGeom>
          <a:no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accent1">
                    <a:lumMod val="75000"/>
                  </a:schemeClr>
                </a:solidFill>
                <a:latin typeface="Arial" panose="020B0604020202020204" pitchFamily="34" charset="0"/>
                <a:ea typeface="Fira Sans Extra Condensed Medium"/>
                <a:cs typeface="Arial" panose="020B0604020202020204" pitchFamily="34" charset="0"/>
                <a:sym typeface="Fira Sans Extra Condensed Medium"/>
              </a:rPr>
              <a:t>Handling missing values of  two columns</a:t>
            </a:r>
            <a:endParaRPr sz="1200" b="1" dirty="0">
              <a:solidFill>
                <a:schemeClr val="accent1">
                  <a:lumMod val="75000"/>
                </a:schemeClr>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67" name="TextBox 61">
            <a:extLst>
              <a:ext uri="{FF2B5EF4-FFF2-40B4-BE49-F238E27FC236}">
                <a16:creationId xmlns:a16="http://schemas.microsoft.com/office/drawing/2014/main" id="{9D223ECA-41CD-565E-F497-AABE250F36A3}"/>
              </a:ext>
            </a:extLst>
          </p:cNvPr>
          <p:cNvSpPr txBox="1"/>
          <p:nvPr/>
        </p:nvSpPr>
        <p:spPr>
          <a:xfrm>
            <a:off x="2641356" y="5169956"/>
            <a:ext cx="2781186" cy="43088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dirty="0">
                <a:latin typeface="Arial" panose="020B0604020202020204" pitchFamily="34" charset="0"/>
                <a:cs typeface="Arial" panose="020B0604020202020204" pitchFamily="34" charset="0"/>
              </a:rPr>
              <a:t>Handled the missing value of </a:t>
            </a:r>
            <a:r>
              <a:rPr lang="en-US" sz="1100" dirty="0" err="1">
                <a:latin typeface="Arial" panose="020B0604020202020204" pitchFamily="34" charset="0"/>
                <a:cs typeface="Arial" panose="020B0604020202020204" pitchFamily="34" charset="0"/>
              </a:rPr>
              <a:t>avg_like</a:t>
            </a:r>
            <a:r>
              <a:rPr lang="en-US" sz="1100" dirty="0">
                <a:latin typeface="Arial" panose="020B0604020202020204" pitchFamily="34" charset="0"/>
                <a:cs typeface="Arial" panose="020B0604020202020204" pitchFamily="34" charset="0"/>
              </a:rPr>
              <a:t> and </a:t>
            </a:r>
            <a:r>
              <a:rPr lang="en-US" sz="1100" dirty="0" err="1">
                <a:latin typeface="Arial" panose="020B0604020202020204" pitchFamily="34" charset="0"/>
                <a:cs typeface="Arial" panose="020B0604020202020204" pitchFamily="34" charset="0"/>
              </a:rPr>
              <a:t>avg_views</a:t>
            </a:r>
            <a:r>
              <a:rPr lang="en-US" sz="1100" dirty="0">
                <a:latin typeface="Arial" panose="020B0604020202020204" pitchFamily="34" charset="0"/>
                <a:cs typeface="Arial" panose="020B0604020202020204" pitchFamily="34" charset="0"/>
              </a:rPr>
              <a:t> based on tier ratio</a:t>
            </a:r>
          </a:p>
        </p:txBody>
      </p:sp>
      <p:pic>
        <p:nvPicPr>
          <p:cNvPr id="69" name="Graphic 63" descr="Badge Tick1 with solid fill">
            <a:extLst>
              <a:ext uri="{FF2B5EF4-FFF2-40B4-BE49-F238E27FC236}">
                <a16:creationId xmlns:a16="http://schemas.microsoft.com/office/drawing/2014/main" id="{6698181A-645D-A2A0-D0F0-493C75684D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1676" y="3244457"/>
            <a:ext cx="390967" cy="495749"/>
          </a:xfrm>
          <a:prstGeom prst="rect">
            <a:avLst/>
          </a:prstGeom>
        </p:spPr>
      </p:pic>
      <p:pic>
        <p:nvPicPr>
          <p:cNvPr id="70" name="Graphic 63" descr="Badge Tick1 with solid fill">
            <a:extLst>
              <a:ext uri="{FF2B5EF4-FFF2-40B4-BE49-F238E27FC236}">
                <a16:creationId xmlns:a16="http://schemas.microsoft.com/office/drawing/2014/main" id="{1A991319-08FA-8CFD-2E40-F9C5EAC6F5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1676" y="4232278"/>
            <a:ext cx="390967" cy="495749"/>
          </a:xfrm>
          <a:prstGeom prst="rect">
            <a:avLst/>
          </a:prstGeom>
        </p:spPr>
      </p:pic>
      <p:pic>
        <p:nvPicPr>
          <p:cNvPr id="71" name="Graphic 63" descr="Badge Tick1 with solid fill">
            <a:extLst>
              <a:ext uri="{FF2B5EF4-FFF2-40B4-BE49-F238E27FC236}">
                <a16:creationId xmlns:a16="http://schemas.microsoft.com/office/drawing/2014/main" id="{94BB51DB-356B-9E4A-4509-BE462B45DA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1675" y="5197176"/>
            <a:ext cx="390967" cy="495749"/>
          </a:xfrm>
          <a:prstGeom prst="rect">
            <a:avLst/>
          </a:prstGeom>
        </p:spPr>
      </p:pic>
      <p:sp>
        <p:nvSpPr>
          <p:cNvPr id="2" name="Rectangle 1">
            <a:extLst>
              <a:ext uri="{FF2B5EF4-FFF2-40B4-BE49-F238E27FC236}">
                <a16:creationId xmlns:a16="http://schemas.microsoft.com/office/drawing/2014/main" id="{311433E7-BBD2-0599-0E87-BC56FEEBDEF1}"/>
              </a:ext>
            </a:extLst>
          </p:cNvPr>
          <p:cNvSpPr/>
          <p:nvPr/>
        </p:nvSpPr>
        <p:spPr>
          <a:xfrm>
            <a:off x="678895" y="1749072"/>
            <a:ext cx="133950" cy="344810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C52C49C6-6D94-80D2-EB96-57C99F550CF4}"/>
              </a:ext>
            </a:extLst>
          </p:cNvPr>
          <p:cNvSpPr/>
          <p:nvPr/>
        </p:nvSpPr>
        <p:spPr>
          <a:xfrm>
            <a:off x="6781801" y="1295400"/>
            <a:ext cx="1237942" cy="4510888"/>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77870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A2D08B-1F5B-6E5E-86A8-815AA905742B}"/>
              </a:ext>
            </a:extLst>
          </p:cNvPr>
          <p:cNvSpPr/>
          <p:nvPr/>
        </p:nvSpPr>
        <p:spPr>
          <a:xfrm>
            <a:off x="704461" y="1354333"/>
            <a:ext cx="7382812" cy="451306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28D507F1-88C0-AF0F-225C-6463A01F9BE8}"/>
              </a:ext>
            </a:extLst>
          </p:cNvPr>
          <p:cNvGrpSpPr/>
          <p:nvPr/>
        </p:nvGrpSpPr>
        <p:grpSpPr>
          <a:xfrm>
            <a:off x="704461" y="45204"/>
            <a:ext cx="7543800" cy="4852992"/>
            <a:chOff x="1685111" y="1665000"/>
            <a:chExt cx="8821780" cy="3689371"/>
          </a:xfrm>
        </p:grpSpPr>
        <p:grpSp>
          <p:nvGrpSpPr>
            <p:cNvPr id="3" name="Group 2">
              <a:extLst>
                <a:ext uri="{FF2B5EF4-FFF2-40B4-BE49-F238E27FC236}">
                  <a16:creationId xmlns:a16="http://schemas.microsoft.com/office/drawing/2014/main" id="{A8242B21-1E03-C2B6-2F90-7A8A61672D8B}"/>
                </a:ext>
              </a:extLst>
            </p:cNvPr>
            <p:cNvGrpSpPr/>
            <p:nvPr/>
          </p:nvGrpSpPr>
          <p:grpSpPr>
            <a:xfrm>
              <a:off x="1902092" y="3066122"/>
              <a:ext cx="8244942" cy="2288249"/>
              <a:chOff x="1775358" y="3066122"/>
              <a:chExt cx="8244942" cy="2288249"/>
            </a:xfrm>
          </p:grpSpPr>
          <p:sp>
            <p:nvSpPr>
              <p:cNvPr id="9" name="Google Shape;486;p22">
                <a:extLst>
                  <a:ext uri="{FF2B5EF4-FFF2-40B4-BE49-F238E27FC236}">
                    <a16:creationId xmlns:a16="http://schemas.microsoft.com/office/drawing/2014/main" id="{E4B53360-4F39-F0EE-CC25-00EA618352D0}"/>
                  </a:ext>
                </a:extLst>
              </p:cNvPr>
              <p:cNvSpPr/>
              <p:nvPr/>
            </p:nvSpPr>
            <p:spPr>
              <a:xfrm flipV="1">
                <a:off x="1775358" y="3666850"/>
                <a:ext cx="8244942" cy="21328"/>
              </a:xfrm>
              <a:prstGeom prst="rect">
                <a:avLst/>
              </a:prstGeom>
              <a:solidFill>
                <a:schemeClr val="bg1">
                  <a:lumMod val="75000"/>
                </a:schemeClr>
              </a:solidFill>
              <a:ln>
                <a:no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0" name="Google Shape;501;p22">
                <a:extLst>
                  <a:ext uri="{FF2B5EF4-FFF2-40B4-BE49-F238E27FC236}">
                    <a16:creationId xmlns:a16="http://schemas.microsoft.com/office/drawing/2014/main" id="{9D4B08A2-7164-2969-A0EB-56F849F5526C}"/>
                  </a:ext>
                </a:extLst>
              </p:cNvPr>
              <p:cNvSpPr txBox="1"/>
              <p:nvPr/>
            </p:nvSpPr>
            <p:spPr>
              <a:xfrm>
                <a:off x="1970319" y="3106454"/>
                <a:ext cx="1554677" cy="472800"/>
              </a:xfrm>
              <a:prstGeom prst="rect">
                <a:avLst/>
              </a:prstGeom>
              <a:no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200" b="1" dirty="0">
                    <a:solidFill>
                      <a:schemeClr val="tx2"/>
                    </a:solidFill>
                    <a:latin typeface="Arial" panose="020B0604020202020204" pitchFamily="34" charset="0"/>
                    <a:ea typeface="Fira Sans Extra Condensed Medium"/>
                    <a:cs typeface="Arial" panose="020B0604020202020204" pitchFamily="34" charset="0"/>
                    <a:sym typeface="Fira Sans Extra Condensed Medium"/>
                  </a:rPr>
                  <a:t>Dropping the unwanted data </a:t>
                </a:r>
                <a:endParaRPr sz="1200" b="1" dirty="0">
                  <a:solidFill>
                    <a:schemeClr val="tx2"/>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11" name="Google Shape;486;p22">
                <a:extLst>
                  <a:ext uri="{FF2B5EF4-FFF2-40B4-BE49-F238E27FC236}">
                    <a16:creationId xmlns:a16="http://schemas.microsoft.com/office/drawing/2014/main" id="{67B850D8-752C-5402-9D1A-86BA66BF632E}"/>
                  </a:ext>
                </a:extLst>
              </p:cNvPr>
              <p:cNvSpPr/>
              <p:nvPr/>
            </p:nvSpPr>
            <p:spPr>
              <a:xfrm flipV="1">
                <a:off x="1775358" y="4479252"/>
                <a:ext cx="8244942" cy="21328"/>
              </a:xfrm>
              <a:prstGeom prst="rect">
                <a:avLst/>
              </a:prstGeom>
              <a:solidFill>
                <a:schemeClr val="bg1">
                  <a:lumMod val="75000"/>
                </a:schemeClr>
              </a:solidFill>
              <a:ln>
                <a:no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2" name="Google Shape;486;p22">
                <a:extLst>
                  <a:ext uri="{FF2B5EF4-FFF2-40B4-BE49-F238E27FC236}">
                    <a16:creationId xmlns:a16="http://schemas.microsoft.com/office/drawing/2014/main" id="{EBF6A489-C3B2-17D7-23B7-23D27E177FF6}"/>
                  </a:ext>
                </a:extLst>
              </p:cNvPr>
              <p:cNvSpPr/>
              <p:nvPr/>
            </p:nvSpPr>
            <p:spPr>
              <a:xfrm flipV="1">
                <a:off x="1775358" y="5345326"/>
                <a:ext cx="8244942" cy="9045"/>
              </a:xfrm>
              <a:prstGeom prst="rect">
                <a:avLst/>
              </a:prstGeom>
              <a:solidFill>
                <a:schemeClr val="bg1">
                  <a:lumMod val="75000"/>
                </a:schemeClr>
              </a:solidFill>
              <a:ln>
                <a:noFill/>
                <a:headEnd type="none" w="sm" len="sm"/>
                <a:tailEnd type="none" w="sm" len="sm"/>
              </a:ln>
            </p:spPr>
            <p:style>
              <a:lnRef idx="1">
                <a:schemeClr val="accent2"/>
              </a:lnRef>
              <a:fillRef idx="0">
                <a:schemeClr val="accent2"/>
              </a:fillRef>
              <a:effectRef idx="0">
                <a:schemeClr val="accent2"/>
              </a:effectRef>
              <a:fontRef idx="minor">
                <a:schemeClr val="tx1"/>
              </a:fontRef>
            </p:style>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13" name="Google Shape;501;p22">
                <a:extLst>
                  <a:ext uri="{FF2B5EF4-FFF2-40B4-BE49-F238E27FC236}">
                    <a16:creationId xmlns:a16="http://schemas.microsoft.com/office/drawing/2014/main" id="{13F5FA87-42E0-4B1A-B52C-E9F66A233465}"/>
                  </a:ext>
                </a:extLst>
              </p:cNvPr>
              <p:cNvSpPr txBox="1"/>
              <p:nvPr/>
            </p:nvSpPr>
            <p:spPr>
              <a:xfrm>
                <a:off x="1798328" y="3883396"/>
                <a:ext cx="1898662" cy="472800"/>
              </a:xfrm>
              <a:prstGeom prst="rect">
                <a:avLst/>
              </a:prstGeom>
              <a:no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200" b="1" dirty="0">
                    <a:solidFill>
                      <a:schemeClr val="tx2"/>
                    </a:solidFill>
                    <a:latin typeface="Arial" panose="020B0604020202020204" pitchFamily="34" charset="0"/>
                    <a:ea typeface="Fira Sans Extra Condensed Medium"/>
                    <a:cs typeface="Arial" panose="020B0604020202020204" pitchFamily="34" charset="0"/>
                    <a:sym typeface="Fira Sans Extra Condensed Medium"/>
                  </a:rPr>
                  <a:t>Model Building </a:t>
                </a:r>
              </a:p>
              <a:p>
                <a:pPr algn="ctr"/>
                <a:r>
                  <a:rPr lang="en-IN" sz="1200" b="1" dirty="0">
                    <a:solidFill>
                      <a:schemeClr val="tx2"/>
                    </a:solidFill>
                    <a:latin typeface="Arial" panose="020B0604020202020204" pitchFamily="34" charset="0"/>
                    <a:ea typeface="Fira Sans Extra Condensed Medium"/>
                    <a:cs typeface="Arial" panose="020B0604020202020204" pitchFamily="34" charset="0"/>
                    <a:sym typeface="Fira Sans Extra Condensed Medium"/>
                  </a:rPr>
                  <a:t>(Regression) </a:t>
                </a:r>
              </a:p>
            </p:txBody>
          </p:sp>
          <p:sp>
            <p:nvSpPr>
              <p:cNvPr id="14" name="Google Shape;501;p22">
                <a:extLst>
                  <a:ext uri="{FF2B5EF4-FFF2-40B4-BE49-F238E27FC236}">
                    <a16:creationId xmlns:a16="http://schemas.microsoft.com/office/drawing/2014/main" id="{EAD0B9AE-75F8-B621-7FD6-B9C6155A40D4}"/>
                  </a:ext>
                </a:extLst>
              </p:cNvPr>
              <p:cNvSpPr txBox="1"/>
              <p:nvPr/>
            </p:nvSpPr>
            <p:spPr>
              <a:xfrm>
                <a:off x="1798328" y="4644313"/>
                <a:ext cx="1631336" cy="472800"/>
              </a:xfrm>
              <a:prstGeom prst="rect">
                <a:avLst/>
              </a:prstGeom>
              <a:no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1200" b="1" dirty="0">
                  <a:solidFill>
                    <a:srgbClr val="FFC000"/>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16" name="TextBox 58">
                <a:extLst>
                  <a:ext uri="{FF2B5EF4-FFF2-40B4-BE49-F238E27FC236}">
                    <a16:creationId xmlns:a16="http://schemas.microsoft.com/office/drawing/2014/main" id="{4F1C6FFA-90DA-0508-5033-6B1E01031B12}"/>
                  </a:ext>
                </a:extLst>
              </p:cNvPr>
              <p:cNvSpPr txBox="1"/>
              <p:nvPr/>
            </p:nvSpPr>
            <p:spPr>
              <a:xfrm>
                <a:off x="3837309" y="3066122"/>
                <a:ext cx="3252341" cy="32757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dirty="0">
                    <a:latin typeface="Arial" panose="020B0604020202020204" pitchFamily="34" charset="0"/>
                    <a:cs typeface="Arial" panose="020B0604020202020204" pitchFamily="34" charset="0"/>
                  </a:rPr>
                  <a:t>Dropped the values which were null in both the column.</a:t>
                </a:r>
              </a:p>
            </p:txBody>
          </p:sp>
          <p:sp>
            <p:nvSpPr>
              <p:cNvPr id="17" name="TextBox 59">
                <a:extLst>
                  <a:ext uri="{FF2B5EF4-FFF2-40B4-BE49-F238E27FC236}">
                    <a16:creationId xmlns:a16="http://schemas.microsoft.com/office/drawing/2014/main" id="{E958ABE5-1E2C-694D-2C7B-CA7A3D4FA8A3}"/>
                  </a:ext>
                </a:extLst>
              </p:cNvPr>
              <p:cNvSpPr txBox="1"/>
              <p:nvPr/>
            </p:nvSpPr>
            <p:spPr>
              <a:xfrm>
                <a:off x="3767379" y="3957438"/>
                <a:ext cx="3359935" cy="19888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dirty="0">
                    <a:latin typeface="Arial" panose="020B0604020202020204" pitchFamily="34" charset="0"/>
                    <a:cs typeface="Arial" panose="020B0604020202020204" pitchFamily="34" charset="0"/>
                  </a:rPr>
                  <a:t>Predicted the Q-Score</a:t>
                </a:r>
              </a:p>
            </p:txBody>
          </p:sp>
          <p:sp>
            <p:nvSpPr>
              <p:cNvPr id="18" name="TextBox 60">
                <a:extLst>
                  <a:ext uri="{FF2B5EF4-FFF2-40B4-BE49-F238E27FC236}">
                    <a16:creationId xmlns:a16="http://schemas.microsoft.com/office/drawing/2014/main" id="{6A551CFE-6B5B-5615-4933-4DF006E06D0D}"/>
                  </a:ext>
                </a:extLst>
              </p:cNvPr>
              <p:cNvSpPr txBox="1"/>
              <p:nvPr/>
            </p:nvSpPr>
            <p:spPr>
              <a:xfrm>
                <a:off x="3867699" y="4776317"/>
                <a:ext cx="3252341" cy="19888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dirty="0">
                    <a:latin typeface="Arial" panose="020B0604020202020204" pitchFamily="34" charset="0"/>
                    <a:cs typeface="Arial" panose="020B0604020202020204" pitchFamily="34" charset="0"/>
                  </a:rPr>
                  <a:t>. Build a model  on created data </a:t>
                </a:r>
              </a:p>
            </p:txBody>
          </p:sp>
          <p:pic>
            <p:nvPicPr>
              <p:cNvPr id="21" name="Graphic 63" descr="Badge Tick1 with solid fill">
                <a:extLst>
                  <a:ext uri="{FF2B5EF4-FFF2-40B4-BE49-F238E27FC236}">
                    <a16:creationId xmlns:a16="http://schemas.microsoft.com/office/drawing/2014/main" id="{67F4FA48-37C3-0756-5C90-2F385CBF0D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9379" y="3898580"/>
                <a:ext cx="457200" cy="457200"/>
              </a:xfrm>
              <a:prstGeom prst="rect">
                <a:avLst/>
              </a:prstGeom>
            </p:spPr>
          </p:pic>
        </p:grpSp>
        <p:grpSp>
          <p:nvGrpSpPr>
            <p:cNvPr id="4" name="Group 3">
              <a:extLst>
                <a:ext uri="{FF2B5EF4-FFF2-40B4-BE49-F238E27FC236}">
                  <a16:creationId xmlns:a16="http://schemas.microsoft.com/office/drawing/2014/main" id="{EB6A7693-6F42-C960-A13D-84576B24C07C}"/>
                </a:ext>
              </a:extLst>
            </p:cNvPr>
            <p:cNvGrpSpPr/>
            <p:nvPr/>
          </p:nvGrpSpPr>
          <p:grpSpPr>
            <a:xfrm>
              <a:off x="1685111" y="1665000"/>
              <a:ext cx="8821780" cy="995667"/>
              <a:chOff x="1685111" y="1665000"/>
              <a:chExt cx="8821780" cy="995667"/>
            </a:xfrm>
          </p:grpSpPr>
          <p:grpSp>
            <p:nvGrpSpPr>
              <p:cNvPr id="5" name="Google Shape;482;p22">
                <a:extLst>
                  <a:ext uri="{FF2B5EF4-FFF2-40B4-BE49-F238E27FC236}">
                    <a16:creationId xmlns:a16="http://schemas.microsoft.com/office/drawing/2014/main" id="{4784ABD0-CF89-4808-78A7-A4F2F3589D4B}"/>
                  </a:ext>
                </a:extLst>
              </p:cNvPr>
              <p:cNvGrpSpPr/>
              <p:nvPr/>
            </p:nvGrpSpPr>
            <p:grpSpPr>
              <a:xfrm>
                <a:off x="1685111" y="1665000"/>
                <a:ext cx="8821780" cy="995667"/>
                <a:chOff x="1277850" y="1248750"/>
                <a:chExt cx="6616334" cy="746750"/>
              </a:xfrm>
              <a:solidFill>
                <a:srgbClr val="00B0F0"/>
              </a:solidFill>
            </p:grpSpPr>
            <p:sp>
              <p:nvSpPr>
                <p:cNvPr id="7" name="Google Shape;483;p22">
                  <a:extLst>
                    <a:ext uri="{FF2B5EF4-FFF2-40B4-BE49-F238E27FC236}">
                      <a16:creationId xmlns:a16="http://schemas.microsoft.com/office/drawing/2014/main" id="{4A111AA9-D482-2FFB-5733-00573B8BD4DE}"/>
                    </a:ext>
                  </a:extLst>
                </p:cNvPr>
                <p:cNvSpPr/>
                <p:nvPr/>
              </p:nvSpPr>
              <p:spPr>
                <a:xfrm>
                  <a:off x="1277850" y="1249075"/>
                  <a:ext cx="3742150" cy="746425"/>
                </a:xfrm>
                <a:custGeom>
                  <a:avLst/>
                  <a:gdLst/>
                  <a:ahLst/>
                  <a:cxnLst/>
                  <a:rect l="l" t="t" r="r" b="b"/>
                  <a:pathLst>
                    <a:path w="149686" h="29857" extrusionOk="0">
                      <a:moveTo>
                        <a:pt x="0" y="0"/>
                      </a:moveTo>
                      <a:lnTo>
                        <a:pt x="0" y="27510"/>
                      </a:lnTo>
                      <a:lnTo>
                        <a:pt x="3926" y="29856"/>
                      </a:lnTo>
                      <a:lnTo>
                        <a:pt x="7751" y="27510"/>
                      </a:lnTo>
                      <a:lnTo>
                        <a:pt x="11575" y="29856"/>
                      </a:lnTo>
                      <a:lnTo>
                        <a:pt x="15399" y="27510"/>
                      </a:lnTo>
                      <a:lnTo>
                        <a:pt x="19224" y="29856"/>
                      </a:lnTo>
                      <a:lnTo>
                        <a:pt x="23048" y="27510"/>
                      </a:lnTo>
                      <a:lnTo>
                        <a:pt x="26974" y="29856"/>
                      </a:lnTo>
                      <a:lnTo>
                        <a:pt x="30799" y="27510"/>
                      </a:lnTo>
                      <a:lnTo>
                        <a:pt x="34623" y="29856"/>
                      </a:lnTo>
                      <a:lnTo>
                        <a:pt x="38448" y="27510"/>
                      </a:lnTo>
                      <a:lnTo>
                        <a:pt x="42272" y="29856"/>
                      </a:lnTo>
                      <a:lnTo>
                        <a:pt x="46096" y="27510"/>
                      </a:lnTo>
                      <a:lnTo>
                        <a:pt x="49921" y="29856"/>
                      </a:lnTo>
                      <a:lnTo>
                        <a:pt x="53745" y="27510"/>
                      </a:lnTo>
                      <a:lnTo>
                        <a:pt x="57569" y="29856"/>
                      </a:lnTo>
                      <a:lnTo>
                        <a:pt x="61394" y="27510"/>
                      </a:lnTo>
                      <a:lnTo>
                        <a:pt x="65218" y="29856"/>
                      </a:lnTo>
                      <a:lnTo>
                        <a:pt x="69042" y="27510"/>
                      </a:lnTo>
                      <a:lnTo>
                        <a:pt x="72867" y="29856"/>
                      </a:lnTo>
                      <a:lnTo>
                        <a:pt x="76793" y="27510"/>
                      </a:lnTo>
                      <a:lnTo>
                        <a:pt x="80617" y="29856"/>
                      </a:lnTo>
                      <a:lnTo>
                        <a:pt x="84442" y="27510"/>
                      </a:lnTo>
                      <a:lnTo>
                        <a:pt x="88266" y="29856"/>
                      </a:lnTo>
                      <a:lnTo>
                        <a:pt x="92090" y="27510"/>
                      </a:lnTo>
                      <a:lnTo>
                        <a:pt x="95915" y="29856"/>
                      </a:lnTo>
                      <a:lnTo>
                        <a:pt x="99739" y="27510"/>
                      </a:lnTo>
                      <a:lnTo>
                        <a:pt x="103563" y="29856"/>
                      </a:lnTo>
                      <a:lnTo>
                        <a:pt x="107388" y="27510"/>
                      </a:lnTo>
                      <a:lnTo>
                        <a:pt x="111212" y="29856"/>
                      </a:lnTo>
                      <a:lnTo>
                        <a:pt x="115037" y="27510"/>
                      </a:lnTo>
                      <a:lnTo>
                        <a:pt x="118861" y="29856"/>
                      </a:lnTo>
                      <a:lnTo>
                        <a:pt x="122813" y="27510"/>
                      </a:lnTo>
                      <a:lnTo>
                        <a:pt x="126637" y="29856"/>
                      </a:lnTo>
                      <a:lnTo>
                        <a:pt x="130461" y="27510"/>
                      </a:lnTo>
                      <a:lnTo>
                        <a:pt x="134286" y="29856"/>
                      </a:lnTo>
                      <a:lnTo>
                        <a:pt x="138110" y="27510"/>
                      </a:lnTo>
                      <a:lnTo>
                        <a:pt x="141934" y="29856"/>
                      </a:lnTo>
                      <a:lnTo>
                        <a:pt x="145759" y="27510"/>
                      </a:lnTo>
                      <a:lnTo>
                        <a:pt x="149685" y="29856"/>
                      </a:lnTo>
                      <a:lnTo>
                        <a:pt x="149685" y="0"/>
                      </a:lnTo>
                      <a:close/>
                    </a:path>
                  </a:pathLst>
                </a:custGeom>
                <a:solidFill>
                  <a:schemeClr val="tx2">
                    <a:lumMod val="20000"/>
                    <a:lumOff val="80000"/>
                  </a:scheme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sp>
              <p:nvSpPr>
                <p:cNvPr id="8" name="Google Shape;484;p22">
                  <a:extLst>
                    <a:ext uri="{FF2B5EF4-FFF2-40B4-BE49-F238E27FC236}">
                      <a16:creationId xmlns:a16="http://schemas.microsoft.com/office/drawing/2014/main" id="{BF870A23-BF29-EC73-B4CB-4698F2B9E1A2}"/>
                    </a:ext>
                  </a:extLst>
                </p:cNvPr>
                <p:cNvSpPr/>
                <p:nvPr/>
              </p:nvSpPr>
              <p:spPr>
                <a:xfrm>
                  <a:off x="4152034" y="1248750"/>
                  <a:ext cx="3742150" cy="746425"/>
                </a:xfrm>
                <a:custGeom>
                  <a:avLst/>
                  <a:gdLst/>
                  <a:ahLst/>
                  <a:cxnLst/>
                  <a:rect l="l" t="t" r="r" b="b"/>
                  <a:pathLst>
                    <a:path w="149686" h="29857" extrusionOk="0">
                      <a:moveTo>
                        <a:pt x="0" y="0"/>
                      </a:moveTo>
                      <a:lnTo>
                        <a:pt x="0" y="27510"/>
                      </a:lnTo>
                      <a:lnTo>
                        <a:pt x="3926" y="29856"/>
                      </a:lnTo>
                      <a:lnTo>
                        <a:pt x="7751" y="27510"/>
                      </a:lnTo>
                      <a:lnTo>
                        <a:pt x="11575" y="29856"/>
                      </a:lnTo>
                      <a:lnTo>
                        <a:pt x="15399" y="27510"/>
                      </a:lnTo>
                      <a:lnTo>
                        <a:pt x="19224" y="29856"/>
                      </a:lnTo>
                      <a:lnTo>
                        <a:pt x="23048" y="27510"/>
                      </a:lnTo>
                      <a:lnTo>
                        <a:pt x="26974" y="29856"/>
                      </a:lnTo>
                      <a:lnTo>
                        <a:pt x="30799" y="27510"/>
                      </a:lnTo>
                      <a:lnTo>
                        <a:pt x="34623" y="29856"/>
                      </a:lnTo>
                      <a:lnTo>
                        <a:pt x="38448" y="27510"/>
                      </a:lnTo>
                      <a:lnTo>
                        <a:pt x="42272" y="29856"/>
                      </a:lnTo>
                      <a:lnTo>
                        <a:pt x="46096" y="27510"/>
                      </a:lnTo>
                      <a:lnTo>
                        <a:pt x="49921" y="29856"/>
                      </a:lnTo>
                      <a:lnTo>
                        <a:pt x="53745" y="27510"/>
                      </a:lnTo>
                      <a:lnTo>
                        <a:pt x="57569" y="29856"/>
                      </a:lnTo>
                      <a:lnTo>
                        <a:pt x="61394" y="27510"/>
                      </a:lnTo>
                      <a:lnTo>
                        <a:pt x="65218" y="29856"/>
                      </a:lnTo>
                      <a:lnTo>
                        <a:pt x="69042" y="27510"/>
                      </a:lnTo>
                      <a:lnTo>
                        <a:pt x="72867" y="29856"/>
                      </a:lnTo>
                      <a:lnTo>
                        <a:pt x="76793" y="27510"/>
                      </a:lnTo>
                      <a:lnTo>
                        <a:pt x="80617" y="29856"/>
                      </a:lnTo>
                      <a:lnTo>
                        <a:pt x="84442" y="27510"/>
                      </a:lnTo>
                      <a:lnTo>
                        <a:pt x="88266" y="29856"/>
                      </a:lnTo>
                      <a:lnTo>
                        <a:pt x="92090" y="27510"/>
                      </a:lnTo>
                      <a:lnTo>
                        <a:pt x="95915" y="29856"/>
                      </a:lnTo>
                      <a:lnTo>
                        <a:pt x="99739" y="27510"/>
                      </a:lnTo>
                      <a:lnTo>
                        <a:pt x="103563" y="29856"/>
                      </a:lnTo>
                      <a:lnTo>
                        <a:pt x="107388" y="27510"/>
                      </a:lnTo>
                      <a:lnTo>
                        <a:pt x="111212" y="29856"/>
                      </a:lnTo>
                      <a:lnTo>
                        <a:pt x="115037" y="27510"/>
                      </a:lnTo>
                      <a:lnTo>
                        <a:pt x="118861" y="29856"/>
                      </a:lnTo>
                      <a:lnTo>
                        <a:pt x="122813" y="27510"/>
                      </a:lnTo>
                      <a:lnTo>
                        <a:pt x="126637" y="29856"/>
                      </a:lnTo>
                      <a:lnTo>
                        <a:pt x="130461" y="27510"/>
                      </a:lnTo>
                      <a:lnTo>
                        <a:pt x="134286" y="29856"/>
                      </a:lnTo>
                      <a:lnTo>
                        <a:pt x="138110" y="27510"/>
                      </a:lnTo>
                      <a:lnTo>
                        <a:pt x="141934" y="29856"/>
                      </a:lnTo>
                      <a:lnTo>
                        <a:pt x="145759" y="27510"/>
                      </a:lnTo>
                      <a:lnTo>
                        <a:pt x="149685" y="29856"/>
                      </a:lnTo>
                      <a:lnTo>
                        <a:pt x="149685" y="0"/>
                      </a:lnTo>
                      <a:close/>
                    </a:path>
                  </a:pathLst>
                </a:custGeom>
                <a:solidFill>
                  <a:schemeClr val="tx2">
                    <a:lumMod val="20000"/>
                    <a:lumOff val="80000"/>
                  </a:schemeClr>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dirty="0"/>
                </a:p>
              </p:txBody>
            </p:sp>
          </p:grpSp>
          <p:sp>
            <p:nvSpPr>
              <p:cNvPr id="6" name="Google Shape;501;p22">
                <a:extLst>
                  <a:ext uri="{FF2B5EF4-FFF2-40B4-BE49-F238E27FC236}">
                    <a16:creationId xmlns:a16="http://schemas.microsoft.com/office/drawing/2014/main" id="{CEC96620-3044-E459-9C5A-A3BF00EA9C21}"/>
                  </a:ext>
                </a:extLst>
              </p:cNvPr>
              <p:cNvSpPr txBox="1"/>
              <p:nvPr/>
            </p:nvSpPr>
            <p:spPr>
              <a:xfrm>
                <a:off x="3690061" y="1853614"/>
                <a:ext cx="4410890" cy="472800"/>
              </a:xfrm>
              <a:prstGeom prst="rect">
                <a:avLst/>
              </a:prstGeom>
              <a:no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300" b="1" dirty="0">
                    <a:latin typeface="Arial" panose="020B0604020202020204" pitchFamily="34" charset="0"/>
                    <a:ea typeface="Fira Sans Extra Condensed Medium"/>
                    <a:cs typeface="Arial" panose="020B0604020202020204" pitchFamily="34" charset="0"/>
                    <a:sym typeface="Fira Sans Extra Condensed Medium"/>
                  </a:rPr>
                  <a:t>Task List</a:t>
                </a:r>
                <a:endParaRPr sz="3300" b="1" dirty="0">
                  <a:latin typeface="Arial" panose="020B0604020202020204" pitchFamily="34" charset="0"/>
                  <a:ea typeface="Fira Sans Extra Condensed Medium"/>
                  <a:cs typeface="Arial" panose="020B0604020202020204" pitchFamily="34" charset="0"/>
                  <a:sym typeface="Fira Sans Extra Condensed Medium"/>
                </a:endParaRPr>
              </a:p>
            </p:txBody>
          </p:sp>
        </p:grpSp>
      </p:grpSp>
      <p:pic>
        <p:nvPicPr>
          <p:cNvPr id="24" name="Graphic 63" descr="Badge Tick1 with solid fill">
            <a:extLst>
              <a:ext uri="{FF2B5EF4-FFF2-40B4-BE49-F238E27FC236}">
                <a16:creationId xmlns:a16="http://schemas.microsoft.com/office/drawing/2014/main" id="{B4CFB7C9-1919-7833-F7D2-738E970D5A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0115" y="1809005"/>
            <a:ext cx="390967" cy="601400"/>
          </a:xfrm>
          <a:prstGeom prst="rect">
            <a:avLst/>
          </a:prstGeom>
        </p:spPr>
      </p:pic>
      <p:sp>
        <p:nvSpPr>
          <p:cNvPr id="25" name="Google Shape;501;p22">
            <a:extLst>
              <a:ext uri="{FF2B5EF4-FFF2-40B4-BE49-F238E27FC236}">
                <a16:creationId xmlns:a16="http://schemas.microsoft.com/office/drawing/2014/main" id="{A37B246D-3216-A821-34B3-BDBBC6FF8E44}"/>
              </a:ext>
            </a:extLst>
          </p:cNvPr>
          <p:cNvSpPr txBox="1"/>
          <p:nvPr/>
        </p:nvSpPr>
        <p:spPr>
          <a:xfrm>
            <a:off x="982641" y="3973874"/>
            <a:ext cx="1509310" cy="621920"/>
          </a:xfrm>
          <a:prstGeom prst="rect">
            <a:avLst/>
          </a:prstGeom>
          <a:no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1200" b="1" dirty="0">
                <a:solidFill>
                  <a:schemeClr val="tx2"/>
                </a:solidFill>
                <a:latin typeface="Arial" panose="020B0604020202020204" pitchFamily="34" charset="0"/>
                <a:ea typeface="Fira Sans Extra Condensed Medium"/>
                <a:cs typeface="Arial" panose="020B0604020202020204" pitchFamily="34" charset="0"/>
                <a:sym typeface="Fira Sans Extra Condensed Medium"/>
              </a:rPr>
              <a:t>Model Building (Classification ) </a:t>
            </a:r>
            <a:endParaRPr sz="1200" b="1" dirty="0">
              <a:solidFill>
                <a:schemeClr val="tx2"/>
              </a:solidFill>
              <a:latin typeface="Arial" panose="020B0604020202020204" pitchFamily="34" charset="0"/>
              <a:ea typeface="Fira Sans Extra Condensed Medium"/>
              <a:cs typeface="Arial" panose="020B0604020202020204" pitchFamily="34" charset="0"/>
              <a:sym typeface="Fira Sans Extra Condensed Medium"/>
            </a:endParaRPr>
          </a:p>
        </p:txBody>
      </p:sp>
      <p:pic>
        <p:nvPicPr>
          <p:cNvPr id="26" name="Graphic 63" descr="Badge Tick1 with solid fill">
            <a:extLst>
              <a:ext uri="{FF2B5EF4-FFF2-40B4-BE49-F238E27FC236}">
                <a16:creationId xmlns:a16="http://schemas.microsoft.com/office/drawing/2014/main" id="{991E0F74-A13D-262D-B874-4228462A23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5875" y="3967931"/>
            <a:ext cx="390967" cy="601400"/>
          </a:xfrm>
          <a:prstGeom prst="rect">
            <a:avLst/>
          </a:prstGeom>
        </p:spPr>
      </p:pic>
    </p:spTree>
    <p:extLst>
      <p:ext uri="{BB962C8B-B14F-4D97-AF65-F5344CB8AC3E}">
        <p14:creationId xmlns:p14="http://schemas.microsoft.com/office/powerpoint/2010/main" val="3301425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BF1DBF-DDC8-073E-1D2E-90AA5F3E7B2F}"/>
              </a:ext>
            </a:extLst>
          </p:cNvPr>
          <p:cNvSpPr txBox="1"/>
          <p:nvPr/>
        </p:nvSpPr>
        <p:spPr>
          <a:xfrm>
            <a:off x="762000" y="1166842"/>
            <a:ext cx="7620000" cy="41996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Handling the symbolic value in numerical  for column Engagement Ratio (% replaced by </a:t>
            </a:r>
            <a:r>
              <a:rPr lang="en-US" sz="2000" dirty="0">
                <a:latin typeface="Times New Roman" panose="02020603050405020304" pitchFamily="18" charset="0"/>
                <a:cs typeface="Times New Roman" panose="02020603050405020304" pitchFamily="18" charset="0"/>
              </a:rPr>
              <a:t>blank</a:t>
            </a:r>
            <a:r>
              <a:rPr lang="en-US" sz="2000" dirty="0"/>
              <a:t>)</a:t>
            </a:r>
          </a:p>
          <a:p>
            <a:pPr>
              <a:lnSpc>
                <a:spcPct val="150000"/>
              </a:lnSpc>
            </a:pPr>
            <a:endParaRPr lang="en-US" sz="2000" dirty="0"/>
          </a:p>
          <a:p>
            <a:pPr marL="285750" indent="-285750">
              <a:lnSpc>
                <a:spcPct val="150000"/>
              </a:lnSpc>
              <a:buFont typeface="Arial" panose="020B0604020202020204" pitchFamily="34" charset="0"/>
              <a:buChar char="•"/>
            </a:pPr>
            <a:r>
              <a:rPr lang="en-US" sz="2000" dirty="0"/>
              <a:t>Cleaning the Alphabetic letters into Numerical (m -&gt; millions, k-&gt; thousands)</a:t>
            </a:r>
          </a:p>
          <a:p>
            <a:pPr marL="742950" lvl="1" indent="-285750">
              <a:lnSpc>
                <a:spcPct val="150000"/>
              </a:lnSpc>
              <a:buFont typeface="Wingdings" panose="05000000000000000000" pitchFamily="2" charset="2"/>
              <a:buChar char="q"/>
            </a:pPr>
            <a:r>
              <a:rPr lang="en-US" sz="2000" dirty="0"/>
              <a:t>Followers</a:t>
            </a:r>
          </a:p>
          <a:p>
            <a:pPr marL="742950" lvl="1" indent="-285750">
              <a:lnSpc>
                <a:spcPct val="150000"/>
              </a:lnSpc>
              <a:buFont typeface="Wingdings" panose="05000000000000000000" pitchFamily="2" charset="2"/>
              <a:buChar char="q"/>
            </a:pPr>
            <a:r>
              <a:rPr lang="en-US" sz="2000" dirty="0" err="1"/>
              <a:t>Avg_likes</a:t>
            </a:r>
            <a:endParaRPr lang="en-US" sz="2000" dirty="0"/>
          </a:p>
          <a:p>
            <a:pPr marL="742950" lvl="1" indent="-285750">
              <a:lnSpc>
                <a:spcPct val="150000"/>
              </a:lnSpc>
              <a:buFont typeface="Wingdings" panose="05000000000000000000" pitchFamily="2" charset="2"/>
              <a:buChar char="q"/>
            </a:pPr>
            <a:r>
              <a:rPr lang="en-US" sz="2000" dirty="0" err="1"/>
              <a:t>Avg_Views</a:t>
            </a:r>
            <a:endParaRPr lang="en-US" sz="2000" dirty="0"/>
          </a:p>
          <a:p>
            <a:pPr lvl="1">
              <a:lnSpc>
                <a:spcPct val="150000"/>
              </a:lnSpc>
            </a:pPr>
            <a:endParaRPr lang="en-US" sz="2000" dirty="0"/>
          </a:p>
        </p:txBody>
      </p:sp>
      <p:sp>
        <p:nvSpPr>
          <p:cNvPr id="4" name="TextBox 3">
            <a:extLst>
              <a:ext uri="{FF2B5EF4-FFF2-40B4-BE49-F238E27FC236}">
                <a16:creationId xmlns:a16="http://schemas.microsoft.com/office/drawing/2014/main" id="{5DDAD429-3F0D-FCD5-7059-26310B8AB79B}"/>
              </a:ext>
            </a:extLst>
          </p:cNvPr>
          <p:cNvSpPr txBox="1"/>
          <p:nvPr/>
        </p:nvSpPr>
        <p:spPr>
          <a:xfrm>
            <a:off x="1295400" y="228600"/>
            <a:ext cx="6248400" cy="769441"/>
          </a:xfrm>
          <a:prstGeom prst="rect">
            <a:avLst/>
          </a:prstGeom>
          <a:noFill/>
        </p:spPr>
        <p:txBody>
          <a:bodyPr wrap="square">
            <a:spAutoFit/>
          </a:bodyPr>
          <a:lstStyle/>
          <a:p>
            <a:pPr algn="ctr"/>
            <a:r>
              <a:rPr lang="en-US" sz="4400" dirty="0">
                <a:solidFill>
                  <a:schemeClr val="tx2"/>
                </a:solidFill>
              </a:rPr>
              <a:t>D</a:t>
            </a:r>
            <a:r>
              <a:rPr lang="en-IN" sz="4400" dirty="0">
                <a:solidFill>
                  <a:schemeClr val="tx2"/>
                </a:solidFill>
              </a:rPr>
              <a:t>ATA PREPROCESSING</a:t>
            </a:r>
            <a:endParaRPr lang="en-IN" dirty="0"/>
          </a:p>
        </p:txBody>
      </p:sp>
    </p:spTree>
    <p:extLst>
      <p:ext uri="{BB962C8B-B14F-4D97-AF65-F5344CB8AC3E}">
        <p14:creationId xmlns:p14="http://schemas.microsoft.com/office/powerpoint/2010/main" val="3521604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F0A698-8D8A-0526-B660-29C4C4EE4633}"/>
              </a:ext>
            </a:extLst>
          </p:cNvPr>
          <p:cNvSpPr txBox="1"/>
          <p:nvPr/>
        </p:nvSpPr>
        <p:spPr>
          <a:xfrm>
            <a:off x="647700" y="457200"/>
            <a:ext cx="7848600" cy="446705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t>Analyzing the categories and grouping them into similar categories to reduce the number of categories.  (Done in Excel itself -&gt; Filter -&gt; Find &amp; Replace)</a:t>
            </a:r>
          </a:p>
          <a:p>
            <a:pPr marL="285750" indent="-285750">
              <a:lnSpc>
                <a:spcPct val="150000"/>
              </a:lnSpc>
              <a:buFont typeface="Arial" panose="020B0604020202020204" pitchFamily="34" charset="0"/>
              <a:buChar char="•"/>
            </a:pPr>
            <a:endParaRPr lang="en-US" sz="2400" dirty="0"/>
          </a:p>
          <a:p>
            <a:pPr marL="742950" lvl="1" indent="-285750">
              <a:lnSpc>
                <a:spcPct val="150000"/>
              </a:lnSpc>
              <a:buFont typeface="Arial" panose="020B0604020202020204" pitchFamily="34" charset="0"/>
              <a:buChar char="•"/>
            </a:pPr>
            <a:r>
              <a:rPr lang="en-US" sz="2400" dirty="0"/>
              <a:t>Step includes Finding the similar categories and mapping them into similar types of categories.</a:t>
            </a:r>
          </a:p>
          <a:p>
            <a:pPr marL="742950" lvl="1" indent="-285750">
              <a:lnSpc>
                <a:spcPct val="150000"/>
              </a:lnSpc>
              <a:buFont typeface="Arial" panose="020B0604020202020204" pitchFamily="34" charset="0"/>
              <a:buChar char="•"/>
            </a:pPr>
            <a:r>
              <a:rPr lang="en-US" sz="2400" dirty="0"/>
              <a:t>We had 214 categories initially after mapping it reduced to merely 14 categories. </a:t>
            </a:r>
          </a:p>
        </p:txBody>
      </p:sp>
    </p:spTree>
    <p:extLst>
      <p:ext uri="{BB962C8B-B14F-4D97-AF65-F5344CB8AC3E}">
        <p14:creationId xmlns:p14="http://schemas.microsoft.com/office/powerpoint/2010/main" val="1153789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E498E1-C135-8917-4FD2-A5548BCB62C1}"/>
              </a:ext>
            </a:extLst>
          </p:cNvPr>
          <p:cNvSpPr txBox="1"/>
          <p:nvPr/>
        </p:nvSpPr>
        <p:spPr>
          <a:xfrm>
            <a:off x="838200" y="609600"/>
            <a:ext cx="7772400" cy="452431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Creating a column based on No of Followers. (</a:t>
            </a:r>
            <a:r>
              <a:rPr lang="en-US" sz="2000" dirty="0" err="1"/>
              <a:t>Influencer_Tier</a:t>
            </a:r>
            <a:r>
              <a:rPr lang="en-US" sz="2000" dirty="0"/>
              <a:t>)</a:t>
            </a:r>
          </a:p>
          <a:p>
            <a:pPr marL="742950" lvl="1" indent="-285750">
              <a:lnSpc>
                <a:spcPct val="150000"/>
              </a:lnSpc>
              <a:buFont typeface="Wingdings" panose="05000000000000000000" pitchFamily="2" charset="2"/>
              <a:buChar char="ü"/>
            </a:pPr>
            <a:r>
              <a:rPr lang="en-US" sz="2000" dirty="0"/>
              <a:t>When followers were between 20000  and 100000:</a:t>
            </a:r>
          </a:p>
          <a:p>
            <a:pPr lvl="1">
              <a:lnSpc>
                <a:spcPct val="150000"/>
              </a:lnSpc>
            </a:pPr>
            <a:r>
              <a:rPr lang="en-US" sz="2000" dirty="0"/>
              <a:t>      Influencer Tier was set as "Micro“</a:t>
            </a:r>
          </a:p>
          <a:p>
            <a:pPr marL="742950" lvl="1" indent="-285750">
              <a:lnSpc>
                <a:spcPct val="150000"/>
              </a:lnSpc>
              <a:buFont typeface="Wingdings" panose="05000000000000000000" pitchFamily="2" charset="2"/>
              <a:buChar char="ü"/>
            </a:pPr>
            <a:r>
              <a:rPr lang="en-US" sz="2000" dirty="0"/>
              <a:t>When followers were between  100000  and 500000:</a:t>
            </a:r>
          </a:p>
          <a:p>
            <a:pPr lvl="1">
              <a:lnSpc>
                <a:spcPct val="150000"/>
              </a:lnSpc>
            </a:pPr>
            <a:r>
              <a:rPr lang="en-US" sz="2000" dirty="0"/>
              <a:t>      Influencer Tier was set as "Mid Tier“</a:t>
            </a:r>
          </a:p>
          <a:p>
            <a:pPr marL="742950" lvl="1" indent="-285750">
              <a:lnSpc>
                <a:spcPct val="150000"/>
              </a:lnSpc>
              <a:buFont typeface="Wingdings" panose="05000000000000000000" pitchFamily="2" charset="2"/>
              <a:buChar char="ü"/>
            </a:pPr>
            <a:r>
              <a:rPr lang="en-US" sz="2000" dirty="0"/>
              <a:t>When followers were between  500000  and 5000000:</a:t>
            </a:r>
          </a:p>
          <a:p>
            <a:pPr lvl="1">
              <a:lnSpc>
                <a:spcPct val="150000"/>
              </a:lnSpc>
            </a:pPr>
            <a:r>
              <a:rPr lang="en-US" sz="2000" dirty="0"/>
              <a:t>      Influencer Tier was set as "Mega“</a:t>
            </a:r>
          </a:p>
          <a:p>
            <a:pPr marL="742950" lvl="1" indent="-285750">
              <a:lnSpc>
                <a:spcPct val="150000"/>
              </a:lnSpc>
              <a:buFont typeface="Wingdings" panose="05000000000000000000" pitchFamily="2" charset="2"/>
              <a:buChar char="ü"/>
            </a:pPr>
            <a:r>
              <a:rPr lang="en-US" sz="2000" dirty="0"/>
              <a:t>When followers greater than 50000000</a:t>
            </a:r>
          </a:p>
          <a:p>
            <a:pPr lvl="1">
              <a:lnSpc>
                <a:spcPct val="150000"/>
              </a:lnSpc>
            </a:pPr>
            <a:r>
              <a:rPr lang="en-US" sz="2000" dirty="0"/>
              <a:t>       Influencer Tier was set as “Celebrity“</a:t>
            </a:r>
          </a:p>
          <a:p>
            <a:pPr lvl="1"/>
            <a:endParaRPr lang="en-US" dirty="0"/>
          </a:p>
        </p:txBody>
      </p:sp>
    </p:spTree>
    <p:extLst>
      <p:ext uri="{BB962C8B-B14F-4D97-AF65-F5344CB8AC3E}">
        <p14:creationId xmlns:p14="http://schemas.microsoft.com/office/powerpoint/2010/main" val="3569406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FEB790-B328-4C3D-11EA-6CD5B0D1C211}"/>
              </a:ext>
            </a:extLst>
          </p:cNvPr>
          <p:cNvSpPr txBox="1"/>
          <p:nvPr/>
        </p:nvSpPr>
        <p:spPr>
          <a:xfrm>
            <a:off x="762000" y="609600"/>
            <a:ext cx="7315200" cy="600484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t>Handling the Null Values (</a:t>
            </a:r>
            <a:r>
              <a:rPr lang="en-IN" sz="2000" dirty="0" err="1"/>
              <a:t>Avg_Likes</a:t>
            </a:r>
            <a:r>
              <a:rPr lang="en-IN" sz="2000" dirty="0"/>
              <a:t>)</a:t>
            </a:r>
          </a:p>
          <a:p>
            <a:pPr marL="742950" lvl="1" indent="-285750">
              <a:lnSpc>
                <a:spcPct val="150000"/>
              </a:lnSpc>
              <a:buFont typeface="Wingdings" panose="05000000000000000000" pitchFamily="2" charset="2"/>
              <a:buChar char="§"/>
            </a:pPr>
            <a:r>
              <a:rPr lang="en-IN" sz="2000" dirty="0"/>
              <a:t>We Analysed the data and found out that there is some sort of relation between </a:t>
            </a:r>
            <a:r>
              <a:rPr lang="en-IN" sz="2000" dirty="0" err="1"/>
              <a:t>Avg_Likes</a:t>
            </a:r>
            <a:r>
              <a:rPr lang="en-IN" sz="2000" dirty="0"/>
              <a:t> and </a:t>
            </a:r>
            <a:r>
              <a:rPr lang="en-IN" sz="2000" dirty="0" err="1"/>
              <a:t>Avg_Views</a:t>
            </a:r>
            <a:r>
              <a:rPr lang="en-IN" sz="2000" dirty="0"/>
              <a:t> on the basis of that we imputed the missing values according to </a:t>
            </a:r>
            <a:r>
              <a:rPr lang="en-IN" sz="2000" dirty="0" err="1"/>
              <a:t>Influencer_Tier</a:t>
            </a:r>
            <a:endParaRPr lang="en-IN" sz="2000" dirty="0"/>
          </a:p>
          <a:p>
            <a:pPr marL="742950" lvl="1" indent="-285750">
              <a:lnSpc>
                <a:spcPct val="150000"/>
              </a:lnSpc>
              <a:buFont typeface="Wingdings" panose="05000000000000000000" pitchFamily="2" charset="2"/>
              <a:buChar char="§"/>
            </a:pPr>
            <a:r>
              <a:rPr lang="en-IN" sz="2000" dirty="0"/>
              <a:t>Then we used the ratio method to find out the percentage of different </a:t>
            </a:r>
            <a:r>
              <a:rPr lang="en-IN" sz="2000" dirty="0" err="1"/>
              <a:t>Influencer_Tiers</a:t>
            </a:r>
            <a:endParaRPr lang="en-IN" sz="2000" dirty="0"/>
          </a:p>
          <a:p>
            <a:pPr lvl="1">
              <a:lnSpc>
                <a:spcPct val="150000"/>
              </a:lnSpc>
            </a:pPr>
            <a:endParaRPr lang="en-IN" sz="2000" dirty="0"/>
          </a:p>
          <a:p>
            <a:pPr marL="285750" indent="-285750">
              <a:lnSpc>
                <a:spcPct val="150000"/>
              </a:lnSpc>
              <a:buFont typeface="Arial" panose="020B0604020202020204" pitchFamily="34" charset="0"/>
              <a:buChar char="•"/>
            </a:pPr>
            <a:r>
              <a:rPr lang="en-IN" sz="2000" dirty="0"/>
              <a:t>Handling the Null Values (</a:t>
            </a:r>
            <a:r>
              <a:rPr lang="en-IN" sz="2000" dirty="0" err="1"/>
              <a:t>Avg_Views</a:t>
            </a:r>
            <a:r>
              <a:rPr lang="en-IN" sz="2000" dirty="0"/>
              <a:t>)</a:t>
            </a:r>
          </a:p>
          <a:p>
            <a:pPr marL="742950" lvl="1" indent="-285750">
              <a:lnSpc>
                <a:spcPct val="150000"/>
              </a:lnSpc>
              <a:buFont typeface="Arial" panose="020B0604020202020204" pitchFamily="34" charset="0"/>
              <a:buChar char="•"/>
            </a:pPr>
            <a:r>
              <a:rPr lang="en-IN" sz="2000" dirty="0"/>
              <a:t>We handled the </a:t>
            </a:r>
            <a:r>
              <a:rPr lang="en-IN" sz="2000" dirty="0" err="1"/>
              <a:t>Avg_Views</a:t>
            </a:r>
            <a:r>
              <a:rPr lang="en-IN" sz="2000" dirty="0"/>
              <a:t>, in a same way we did for </a:t>
            </a:r>
            <a:r>
              <a:rPr lang="en-IN" sz="2000" dirty="0" err="1"/>
              <a:t>Avg_Likes</a:t>
            </a:r>
            <a:r>
              <a:rPr lang="en-IN" sz="2000" dirty="0"/>
              <a:t> </a:t>
            </a:r>
          </a:p>
          <a:p>
            <a:pPr lvl="1">
              <a:lnSpc>
                <a:spcPct val="150000"/>
              </a:lnSpc>
            </a:pPr>
            <a:r>
              <a:rPr lang="en-IN" sz="2000" dirty="0"/>
              <a:t>     just by reversing the approach.</a:t>
            </a:r>
          </a:p>
          <a:p>
            <a:pPr lvl="1">
              <a:lnSpc>
                <a:spcPct val="150000"/>
              </a:lnSpc>
            </a:pPr>
            <a:endParaRPr lang="en-IN" dirty="0"/>
          </a:p>
        </p:txBody>
      </p:sp>
    </p:spTree>
    <p:extLst>
      <p:ext uri="{BB962C8B-B14F-4D97-AF65-F5344CB8AC3E}">
        <p14:creationId xmlns:p14="http://schemas.microsoft.com/office/powerpoint/2010/main" val="1639955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2A3DF7-FC1C-DEEC-41F9-916B92A247AC}"/>
              </a:ext>
            </a:extLst>
          </p:cNvPr>
          <p:cNvSpPr txBox="1"/>
          <p:nvPr/>
        </p:nvSpPr>
        <p:spPr>
          <a:xfrm>
            <a:off x="990600" y="609600"/>
            <a:ext cx="6555533" cy="446705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400" dirty="0"/>
              <a:t>After imputing the missing values of </a:t>
            </a:r>
            <a:r>
              <a:rPr lang="en-IN" sz="2400" dirty="0" err="1"/>
              <a:t>Avg_Views</a:t>
            </a:r>
            <a:r>
              <a:rPr lang="en-IN" sz="2400" dirty="0"/>
              <a:t> and </a:t>
            </a:r>
            <a:r>
              <a:rPr lang="en-IN" sz="2400" dirty="0" err="1"/>
              <a:t>Avg</a:t>
            </a:r>
            <a:r>
              <a:rPr lang="en-IN" sz="2400" dirty="0"/>
              <a:t> _likes, we found a few missing values.</a:t>
            </a:r>
          </a:p>
          <a:p>
            <a:pPr marL="285750" indent="-285750">
              <a:lnSpc>
                <a:spcPct val="150000"/>
              </a:lnSpc>
              <a:buFont typeface="Arial" panose="020B0604020202020204" pitchFamily="34" charset="0"/>
              <a:buChar char="•"/>
            </a:pPr>
            <a:r>
              <a:rPr lang="en-IN" sz="2400" dirty="0"/>
              <a:t>Thus after </a:t>
            </a:r>
            <a:r>
              <a:rPr lang="en-IN" sz="2400" dirty="0" err="1"/>
              <a:t>analyzing</a:t>
            </a:r>
            <a:r>
              <a:rPr lang="en-IN" sz="2400" dirty="0"/>
              <a:t> the data we found that these set of missing values were noninfluential to our final result. </a:t>
            </a:r>
          </a:p>
          <a:p>
            <a:pPr marL="285750" indent="-285750">
              <a:lnSpc>
                <a:spcPct val="150000"/>
              </a:lnSpc>
              <a:buFont typeface="Arial" panose="020B0604020202020204" pitchFamily="34" charset="0"/>
              <a:buChar char="•"/>
            </a:pPr>
            <a:r>
              <a:rPr lang="en-IN" sz="2400" dirty="0"/>
              <a:t>So we decided to drop those rows.</a:t>
            </a:r>
          </a:p>
          <a:p>
            <a:pPr marL="285750" indent="-285750">
              <a:lnSpc>
                <a:spcPct val="150000"/>
              </a:lnSpc>
              <a:buFont typeface="Arial" panose="020B0604020202020204" pitchFamily="34" charset="0"/>
              <a:buChar char="•"/>
            </a:pPr>
            <a:r>
              <a:rPr lang="en-IN" sz="2400" dirty="0"/>
              <a:t>After this our data is ready for </a:t>
            </a:r>
            <a:r>
              <a:rPr lang="en-IN" sz="2400" dirty="0" err="1"/>
              <a:t>modeling</a:t>
            </a:r>
            <a:r>
              <a:rPr lang="en-IN" sz="2400" dirty="0"/>
              <a:t> purposes</a:t>
            </a:r>
            <a:r>
              <a:rPr lang="en-IN" dirty="0"/>
              <a:t>.</a:t>
            </a:r>
          </a:p>
        </p:txBody>
      </p:sp>
    </p:spTree>
    <p:extLst>
      <p:ext uri="{BB962C8B-B14F-4D97-AF65-F5344CB8AC3E}">
        <p14:creationId xmlns:p14="http://schemas.microsoft.com/office/powerpoint/2010/main" val="26885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CD64F8-84D5-DC6C-D05B-876DD723C6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066800"/>
            <a:ext cx="8382000" cy="4162601"/>
          </a:xfrm>
        </p:spPr>
      </p:pic>
    </p:spTree>
    <p:extLst>
      <p:ext uri="{BB962C8B-B14F-4D97-AF65-F5344CB8AC3E}">
        <p14:creationId xmlns:p14="http://schemas.microsoft.com/office/powerpoint/2010/main" val="4108561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72D1-3347-CF8A-D8FD-3D68366AE35C}"/>
              </a:ext>
            </a:extLst>
          </p:cNvPr>
          <p:cNvSpPr>
            <a:spLocks noGrp="1"/>
          </p:cNvSpPr>
          <p:nvPr>
            <p:ph type="title"/>
          </p:nvPr>
        </p:nvSpPr>
        <p:spPr/>
        <p:txBody>
          <a:bodyPr/>
          <a:lstStyle/>
          <a:p>
            <a:r>
              <a:rPr lang="en-US" dirty="0">
                <a:solidFill>
                  <a:schemeClr val="accent1">
                    <a:lumMod val="50000"/>
                  </a:schemeClr>
                </a:solidFill>
              </a:rPr>
              <a:t>MODELLING</a:t>
            </a:r>
            <a:endParaRPr lang="en-IN" dirty="0">
              <a:solidFill>
                <a:schemeClr val="accent1">
                  <a:lumMod val="50000"/>
                </a:schemeClr>
              </a:solidFill>
            </a:endParaRPr>
          </a:p>
        </p:txBody>
      </p:sp>
      <p:sp>
        <p:nvSpPr>
          <p:cNvPr id="3" name="Content Placeholder 2">
            <a:extLst>
              <a:ext uri="{FF2B5EF4-FFF2-40B4-BE49-F238E27FC236}">
                <a16:creationId xmlns:a16="http://schemas.microsoft.com/office/drawing/2014/main" id="{20A57170-7CAE-71E5-E9CE-75D878A7AEEE}"/>
              </a:ext>
            </a:extLst>
          </p:cNvPr>
          <p:cNvSpPr>
            <a:spLocks noGrp="1"/>
          </p:cNvSpPr>
          <p:nvPr>
            <p:ph sz="half" idx="1"/>
          </p:nvPr>
        </p:nvSpPr>
        <p:spPr/>
        <p:txBody>
          <a:bodyPr/>
          <a:lstStyle/>
          <a:p>
            <a:pPr marL="0" indent="0" algn="ctr">
              <a:buNone/>
            </a:pPr>
            <a:r>
              <a:rPr lang="en-US" b="1" dirty="0">
                <a:solidFill>
                  <a:schemeClr val="accent6">
                    <a:lumMod val="50000"/>
                  </a:schemeClr>
                </a:solidFill>
              </a:rPr>
              <a:t>INFLUENCER CLASSIFIER</a:t>
            </a:r>
          </a:p>
          <a:p>
            <a:r>
              <a:rPr lang="en-US" dirty="0"/>
              <a:t>Used classification models such as DT classifier, RF classifier</a:t>
            </a:r>
          </a:p>
          <a:p>
            <a:endParaRPr lang="en-IN" dirty="0"/>
          </a:p>
        </p:txBody>
      </p:sp>
      <p:sp>
        <p:nvSpPr>
          <p:cNvPr id="4" name="Content Placeholder 3">
            <a:extLst>
              <a:ext uri="{FF2B5EF4-FFF2-40B4-BE49-F238E27FC236}">
                <a16:creationId xmlns:a16="http://schemas.microsoft.com/office/drawing/2014/main" id="{976F58CC-1F09-6996-07F7-40415EA06749}"/>
              </a:ext>
            </a:extLst>
          </p:cNvPr>
          <p:cNvSpPr>
            <a:spLocks noGrp="1"/>
          </p:cNvSpPr>
          <p:nvPr>
            <p:ph sz="half" idx="2"/>
          </p:nvPr>
        </p:nvSpPr>
        <p:spPr/>
        <p:txBody>
          <a:bodyPr/>
          <a:lstStyle/>
          <a:p>
            <a:pPr marL="0" indent="0" algn="ctr">
              <a:buNone/>
            </a:pPr>
            <a:r>
              <a:rPr lang="en-US" b="1" dirty="0">
                <a:solidFill>
                  <a:schemeClr val="accent6">
                    <a:lumMod val="50000"/>
                  </a:schemeClr>
                </a:solidFill>
              </a:rPr>
              <a:t>Q-SCORE PREDICTOR</a:t>
            </a:r>
          </a:p>
          <a:p>
            <a:r>
              <a:rPr lang="en-US" dirty="0"/>
              <a:t>Used regression models such as RF regressor, DT regressor</a:t>
            </a:r>
            <a:endParaRPr lang="en-IN" dirty="0"/>
          </a:p>
        </p:txBody>
      </p:sp>
    </p:spTree>
    <p:extLst>
      <p:ext uri="{BB962C8B-B14F-4D97-AF65-F5344CB8AC3E}">
        <p14:creationId xmlns:p14="http://schemas.microsoft.com/office/powerpoint/2010/main" val="3687871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F6CD-9118-CA87-ADFD-B6BBAC79ED08}"/>
              </a:ext>
            </a:extLst>
          </p:cNvPr>
          <p:cNvSpPr>
            <a:spLocks noGrp="1"/>
          </p:cNvSpPr>
          <p:nvPr>
            <p:ph type="title"/>
          </p:nvPr>
        </p:nvSpPr>
        <p:spPr/>
        <p:txBody>
          <a:bodyPr/>
          <a:lstStyle/>
          <a:p>
            <a:r>
              <a:rPr lang="en-US" dirty="0"/>
              <a:t>DEPLOYMENT</a:t>
            </a:r>
            <a:endParaRPr lang="en-IN" dirty="0"/>
          </a:p>
        </p:txBody>
      </p:sp>
      <p:sp>
        <p:nvSpPr>
          <p:cNvPr id="3" name="Content Placeholder 2">
            <a:extLst>
              <a:ext uri="{FF2B5EF4-FFF2-40B4-BE49-F238E27FC236}">
                <a16:creationId xmlns:a16="http://schemas.microsoft.com/office/drawing/2014/main" id="{5CA02E0F-7729-E868-E374-0AB9E9D37E70}"/>
              </a:ext>
            </a:extLst>
          </p:cNvPr>
          <p:cNvSpPr>
            <a:spLocks noGrp="1"/>
          </p:cNvSpPr>
          <p:nvPr>
            <p:ph idx="1"/>
          </p:nvPr>
        </p:nvSpPr>
        <p:spPr/>
        <p:txBody>
          <a:bodyPr/>
          <a:lstStyle/>
          <a:p>
            <a:r>
              <a:rPr lang="en-US" dirty="0"/>
              <a:t>Used </a:t>
            </a:r>
            <a:r>
              <a:rPr lang="en-US" dirty="0" err="1"/>
              <a:t>Streamlit</a:t>
            </a:r>
            <a:r>
              <a:rPr lang="en-US" dirty="0"/>
              <a:t> Framework </a:t>
            </a:r>
          </a:p>
          <a:p>
            <a:pPr algn="just"/>
            <a:r>
              <a:rPr lang="en-US" sz="2800" dirty="0"/>
              <a:t>We utilized the </a:t>
            </a:r>
            <a:r>
              <a:rPr lang="en-US" sz="2800" dirty="0" err="1"/>
              <a:t>Streamlit</a:t>
            </a:r>
            <a:r>
              <a:rPr lang="en-US" sz="2800" dirty="0"/>
              <a:t> framework to create and deploy our application. </a:t>
            </a:r>
            <a:r>
              <a:rPr lang="en-US" sz="2800" dirty="0" err="1"/>
              <a:t>Streamlit</a:t>
            </a:r>
            <a:r>
              <a:rPr lang="en-US" sz="2800" dirty="0"/>
              <a:t> is a popular Python library used for building interactive web applications with a focus on data science and machine learning. With </a:t>
            </a:r>
            <a:r>
              <a:rPr lang="en-US" sz="2800" dirty="0" err="1"/>
              <a:t>Streamlit</a:t>
            </a:r>
            <a:r>
              <a:rPr lang="en-US" sz="2800" dirty="0"/>
              <a:t>, we were able to create a user-friendly interface for our app, allowing users to interact with and explore our project or data.</a:t>
            </a:r>
            <a:endParaRPr lang="en-IN" sz="2800" dirty="0"/>
          </a:p>
        </p:txBody>
      </p:sp>
    </p:spTree>
    <p:extLst>
      <p:ext uri="{BB962C8B-B14F-4D97-AF65-F5344CB8AC3E}">
        <p14:creationId xmlns:p14="http://schemas.microsoft.com/office/powerpoint/2010/main" val="2455154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pp1">
            <a:hlinkClick r:id="" action="ppaction://media"/>
            <a:extLst>
              <a:ext uri="{FF2B5EF4-FFF2-40B4-BE49-F238E27FC236}">
                <a16:creationId xmlns:a16="http://schemas.microsoft.com/office/drawing/2014/main" id="{D72AAF77-AA0D-C0C4-F9C3-A9A0D24A44F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33400"/>
            <a:ext cx="9144000" cy="5143500"/>
          </a:xfrm>
          <a:prstGeom prst="rect">
            <a:avLst/>
          </a:prstGeom>
        </p:spPr>
      </p:pic>
    </p:spTree>
    <p:extLst>
      <p:ext uri="{BB962C8B-B14F-4D97-AF65-F5344CB8AC3E}">
        <p14:creationId xmlns:p14="http://schemas.microsoft.com/office/powerpoint/2010/main" val="150031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p2">
            <a:hlinkClick r:id="" action="ppaction://media"/>
            <a:extLst>
              <a:ext uri="{FF2B5EF4-FFF2-40B4-BE49-F238E27FC236}">
                <a16:creationId xmlns:a16="http://schemas.microsoft.com/office/drawing/2014/main" id="{702D470C-2CA2-5611-39E5-207838A255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14300"/>
            <a:ext cx="9144000" cy="5143500"/>
          </a:xfrm>
          <a:prstGeom prst="rect">
            <a:avLst/>
          </a:prstGeom>
        </p:spPr>
      </p:pic>
    </p:spTree>
    <p:extLst>
      <p:ext uri="{BB962C8B-B14F-4D97-AF65-F5344CB8AC3E}">
        <p14:creationId xmlns:p14="http://schemas.microsoft.com/office/powerpoint/2010/main" val="2075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jpg">
            <a:extLst>
              <a:ext uri="{FF2B5EF4-FFF2-40B4-BE49-F238E27FC236}">
                <a16:creationId xmlns:a16="http://schemas.microsoft.com/office/drawing/2014/main" id="{C2CF3A15-53FC-3444-30FF-70863999CDBA}"/>
              </a:ext>
            </a:extLst>
          </p:cNvPr>
          <p:cNvPicPr>
            <a:picLocks noChangeAspect="1"/>
          </p:cNvPicPr>
          <p:nvPr/>
        </p:nvPicPr>
        <p:blipFill>
          <a:blip r:embed="rId2"/>
          <a:stretch>
            <a:fillRect/>
          </a:stretch>
        </p:blipFill>
        <p:spPr>
          <a:xfrm>
            <a:off x="990600" y="1066800"/>
            <a:ext cx="7010400" cy="4419600"/>
          </a:xfrm>
          <a:prstGeom prst="rect">
            <a:avLst/>
          </a:prstGeom>
        </p:spPr>
      </p:pic>
    </p:spTree>
    <p:extLst>
      <p:ext uri="{BB962C8B-B14F-4D97-AF65-F5344CB8AC3E}">
        <p14:creationId xmlns:p14="http://schemas.microsoft.com/office/powerpoint/2010/main" val="2169201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61DC44-F217-07B3-E798-39CC733D1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43000"/>
            <a:ext cx="7897746" cy="4419600"/>
          </a:xfrm>
          <a:prstGeom prst="rect">
            <a:avLst/>
          </a:prstGeom>
        </p:spPr>
      </p:pic>
    </p:spTree>
    <p:extLst>
      <p:ext uri="{BB962C8B-B14F-4D97-AF65-F5344CB8AC3E}">
        <p14:creationId xmlns:p14="http://schemas.microsoft.com/office/powerpoint/2010/main" val="4157210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5C787C-B0A6-A61C-FDFF-DF9CBF04B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272" y="1493352"/>
            <a:ext cx="6881456" cy="3871295"/>
          </a:xfrm>
          <a:prstGeom prst="rect">
            <a:avLst/>
          </a:prstGeom>
        </p:spPr>
      </p:pic>
    </p:spTree>
    <p:extLst>
      <p:ext uri="{BB962C8B-B14F-4D97-AF65-F5344CB8AC3E}">
        <p14:creationId xmlns:p14="http://schemas.microsoft.com/office/powerpoint/2010/main" val="1843182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BCFDB8-0870-F806-2803-5896BA9DA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762000"/>
            <a:ext cx="7979270" cy="4572000"/>
          </a:xfrm>
          <a:prstGeom prst="rect">
            <a:avLst/>
          </a:prstGeom>
        </p:spPr>
      </p:pic>
      <p:pic>
        <p:nvPicPr>
          <p:cNvPr id="10" name="Graphic 9" descr="Group of men">
            <a:extLst>
              <a:ext uri="{FF2B5EF4-FFF2-40B4-BE49-F238E27FC236}">
                <a16:creationId xmlns:a16="http://schemas.microsoft.com/office/drawing/2014/main" id="{7D8DCCC8-7D60-672B-2065-6CF70B318E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5400" y="1371600"/>
            <a:ext cx="914400" cy="914400"/>
          </a:xfrm>
          <a:prstGeom prst="rect">
            <a:avLst/>
          </a:prstGeom>
        </p:spPr>
      </p:pic>
      <p:pic>
        <p:nvPicPr>
          <p:cNvPr id="12" name="Graphic 11" descr="Group of women">
            <a:extLst>
              <a:ext uri="{FF2B5EF4-FFF2-40B4-BE49-F238E27FC236}">
                <a16:creationId xmlns:a16="http://schemas.microsoft.com/office/drawing/2014/main" id="{FD84FBAE-C1F7-5A95-8A79-8D96351077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9800" y="1371600"/>
            <a:ext cx="914400" cy="914400"/>
          </a:xfrm>
          <a:prstGeom prst="rect">
            <a:avLst/>
          </a:prstGeom>
        </p:spPr>
      </p:pic>
      <p:pic>
        <p:nvPicPr>
          <p:cNvPr id="14" name="Graphic 13" descr="Line arrow Straight">
            <a:extLst>
              <a:ext uri="{FF2B5EF4-FFF2-40B4-BE49-F238E27FC236}">
                <a16:creationId xmlns:a16="http://schemas.microsoft.com/office/drawing/2014/main" id="{D8ABDF9A-F8E3-203B-AF7B-CB8B050240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7581991">
            <a:off x="4952797" y="2275225"/>
            <a:ext cx="924083" cy="914400"/>
          </a:xfrm>
          <a:prstGeom prst="rect">
            <a:avLst/>
          </a:prstGeom>
        </p:spPr>
      </p:pic>
      <p:pic>
        <p:nvPicPr>
          <p:cNvPr id="15" name="Graphic 14" descr="Line arrow Straight">
            <a:extLst>
              <a:ext uri="{FF2B5EF4-FFF2-40B4-BE49-F238E27FC236}">
                <a16:creationId xmlns:a16="http://schemas.microsoft.com/office/drawing/2014/main" id="{E632BC02-B242-AAF8-7ABB-2841840C7A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493587">
            <a:off x="6178931" y="2244123"/>
            <a:ext cx="914400" cy="914400"/>
          </a:xfrm>
          <a:prstGeom prst="rect">
            <a:avLst/>
          </a:prstGeom>
        </p:spPr>
      </p:pic>
      <p:pic>
        <p:nvPicPr>
          <p:cNvPr id="17" name="Graphic 16" descr="Money">
            <a:extLst>
              <a:ext uri="{FF2B5EF4-FFF2-40B4-BE49-F238E27FC236}">
                <a16:creationId xmlns:a16="http://schemas.microsoft.com/office/drawing/2014/main" id="{4F00E07A-4C2B-B0EE-04CD-9BB17ABCB1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25942" y="3026290"/>
            <a:ext cx="1277916" cy="1277916"/>
          </a:xfrm>
          <a:prstGeom prst="rect">
            <a:avLst/>
          </a:prstGeom>
        </p:spPr>
      </p:pic>
      <p:pic>
        <p:nvPicPr>
          <p:cNvPr id="19" name="Graphic 18" descr="No sign">
            <a:extLst>
              <a:ext uri="{FF2B5EF4-FFF2-40B4-BE49-F238E27FC236}">
                <a16:creationId xmlns:a16="http://schemas.microsoft.com/office/drawing/2014/main" id="{AF72C855-DD13-BF3C-6E4B-D54D7176FE7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1317352">
            <a:off x="4685522" y="3191290"/>
            <a:ext cx="947913" cy="947913"/>
          </a:xfrm>
          <a:prstGeom prst="rect">
            <a:avLst/>
          </a:prstGeom>
        </p:spPr>
      </p:pic>
    </p:spTree>
    <p:extLst>
      <p:ext uri="{BB962C8B-B14F-4D97-AF65-F5344CB8AC3E}">
        <p14:creationId xmlns:p14="http://schemas.microsoft.com/office/powerpoint/2010/main" val="3831538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005085-71EB-692A-B554-71F05CF10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197" y="914400"/>
            <a:ext cx="8279606" cy="4648200"/>
          </a:xfrm>
          <a:prstGeom prst="rect">
            <a:avLst/>
          </a:prstGeom>
        </p:spPr>
      </p:pic>
      <p:sp>
        <p:nvSpPr>
          <p:cNvPr id="2" name="TextBox 1">
            <a:extLst>
              <a:ext uri="{FF2B5EF4-FFF2-40B4-BE49-F238E27FC236}">
                <a16:creationId xmlns:a16="http://schemas.microsoft.com/office/drawing/2014/main" id="{4A76849C-6B7E-0149-F30D-47805E312BE7}"/>
              </a:ext>
            </a:extLst>
          </p:cNvPr>
          <p:cNvSpPr txBox="1"/>
          <p:nvPr/>
        </p:nvSpPr>
        <p:spPr>
          <a:xfrm flipH="1">
            <a:off x="6349603" y="2209800"/>
            <a:ext cx="2362200" cy="369332"/>
          </a:xfrm>
          <a:prstGeom prst="rect">
            <a:avLst/>
          </a:prstGeom>
          <a:noFill/>
        </p:spPr>
        <p:txBody>
          <a:bodyPr wrap="square" rtlCol="0">
            <a:spAutoFit/>
          </a:bodyPr>
          <a:lstStyle/>
          <a:p>
            <a:r>
              <a:rPr lang="en-IN" dirty="0"/>
              <a:t>SMALL STARTUP.CO</a:t>
            </a:r>
          </a:p>
        </p:txBody>
      </p:sp>
    </p:spTree>
    <p:extLst>
      <p:ext uri="{BB962C8B-B14F-4D97-AF65-F5344CB8AC3E}">
        <p14:creationId xmlns:p14="http://schemas.microsoft.com/office/powerpoint/2010/main" val="2205430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5427E8-6502-2B2C-9B56-19C7B51F0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7543800" cy="4648200"/>
          </a:xfrm>
          <a:prstGeom prst="rect">
            <a:avLst/>
          </a:prstGeom>
        </p:spPr>
      </p:pic>
    </p:spTree>
    <p:extLst>
      <p:ext uri="{BB962C8B-B14F-4D97-AF65-F5344CB8AC3E}">
        <p14:creationId xmlns:p14="http://schemas.microsoft.com/office/powerpoint/2010/main" val="1736593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1294-1210-8CA4-97CE-783D9E8F712C}"/>
              </a:ext>
            </a:extLst>
          </p:cNvPr>
          <p:cNvSpPr>
            <a:spLocks noGrp="1"/>
          </p:cNvSpPr>
          <p:nvPr>
            <p:ph type="title"/>
          </p:nvPr>
        </p:nvSpPr>
        <p:spPr/>
        <p:txBody>
          <a:bodyPr/>
          <a:lstStyle/>
          <a:p>
            <a:r>
              <a:rPr lang="en-US" dirty="0"/>
              <a:t>What is Q-Score </a:t>
            </a:r>
            <a:endParaRPr lang="en-IN" dirty="0"/>
          </a:p>
        </p:txBody>
      </p:sp>
      <p:sp>
        <p:nvSpPr>
          <p:cNvPr id="3" name="Content Placeholder 2">
            <a:extLst>
              <a:ext uri="{FF2B5EF4-FFF2-40B4-BE49-F238E27FC236}">
                <a16:creationId xmlns:a16="http://schemas.microsoft.com/office/drawing/2014/main" id="{E738C9C2-B56B-3EDE-02B0-A7D243E133F3}"/>
              </a:ext>
            </a:extLst>
          </p:cNvPr>
          <p:cNvSpPr>
            <a:spLocks noGrp="1"/>
          </p:cNvSpPr>
          <p:nvPr>
            <p:ph idx="1"/>
          </p:nvPr>
        </p:nvSpPr>
        <p:spPr/>
        <p:txBody>
          <a:bodyPr/>
          <a:lstStyle/>
          <a:p>
            <a:r>
              <a:rPr lang="en-US" sz="2400" dirty="0"/>
              <a:t>The Q-Score is a metric used to evaluate the performance and influence of an individual or brand, particularly in the field of marketing and advertising. It provides insights into an influencer's effectiveness in engaging their audience and driving desired outcomes.</a:t>
            </a:r>
          </a:p>
          <a:p>
            <a:endParaRPr lang="en-US" sz="2400" dirty="0"/>
          </a:p>
          <a:p>
            <a:r>
              <a:rPr lang="en-US" sz="2400" dirty="0"/>
              <a:t>The Q-Score takes into account various factors such as reach, engagement, and relevance. It measures the level of recognition and appeal an influencer has among their target audience. Higher Q-Scores typically indicate a stronger impact and influence.</a:t>
            </a:r>
            <a:endParaRPr lang="en-IN" sz="2400" dirty="0"/>
          </a:p>
        </p:txBody>
      </p:sp>
    </p:spTree>
    <p:extLst>
      <p:ext uri="{BB962C8B-B14F-4D97-AF65-F5344CB8AC3E}">
        <p14:creationId xmlns:p14="http://schemas.microsoft.com/office/powerpoint/2010/main" val="987824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6">
            <a:extLst>
              <a:ext uri="{FF2B5EF4-FFF2-40B4-BE49-F238E27FC236}">
                <a16:creationId xmlns:a16="http://schemas.microsoft.com/office/drawing/2014/main" id="{89EF2303-5830-8FE6-DC73-4EFDC8AD337E}"/>
              </a:ext>
            </a:extLst>
          </p:cNvPr>
          <p:cNvGrpSpPr/>
          <p:nvPr/>
        </p:nvGrpSpPr>
        <p:grpSpPr>
          <a:xfrm>
            <a:off x="530786" y="93030"/>
            <a:ext cx="1021320" cy="2172240"/>
            <a:chOff x="10709640" y="1097280"/>
            <a:chExt cx="1021320" cy="2172240"/>
          </a:xfrm>
        </p:grpSpPr>
        <p:sp>
          <p:nvSpPr>
            <p:cNvPr id="3" name="CustomShape 77">
              <a:extLst>
                <a:ext uri="{FF2B5EF4-FFF2-40B4-BE49-F238E27FC236}">
                  <a16:creationId xmlns:a16="http://schemas.microsoft.com/office/drawing/2014/main" id="{7873D921-9D4E-343D-A08D-B5487E3172F7}"/>
                </a:ext>
              </a:extLst>
            </p:cNvPr>
            <p:cNvSpPr/>
            <p:nvPr/>
          </p:nvSpPr>
          <p:spPr>
            <a:xfrm>
              <a:off x="11125440" y="3052800"/>
              <a:ext cx="382320" cy="149040"/>
            </a:xfrm>
            <a:custGeom>
              <a:avLst/>
              <a:gdLst/>
              <a:ahLst/>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400">
              <a:noFill/>
            </a:ln>
          </p:spPr>
          <p:style>
            <a:lnRef idx="0">
              <a:scrgbClr r="0" g="0" b="0"/>
            </a:lnRef>
            <a:fillRef idx="0">
              <a:scrgbClr r="0" g="0" b="0"/>
            </a:fillRef>
            <a:effectRef idx="0">
              <a:scrgbClr r="0" g="0" b="0"/>
            </a:effectRef>
            <a:fontRef idx="minor"/>
          </p:style>
        </p:sp>
        <p:sp>
          <p:nvSpPr>
            <p:cNvPr id="4" name="CustomShape 78">
              <a:extLst>
                <a:ext uri="{FF2B5EF4-FFF2-40B4-BE49-F238E27FC236}">
                  <a16:creationId xmlns:a16="http://schemas.microsoft.com/office/drawing/2014/main" id="{6D1F2B09-9C10-57D0-F47E-543104E06647}"/>
                </a:ext>
              </a:extLst>
            </p:cNvPr>
            <p:cNvSpPr/>
            <p:nvPr/>
          </p:nvSpPr>
          <p:spPr>
            <a:xfrm>
              <a:off x="10922760" y="3079800"/>
              <a:ext cx="168840" cy="186480"/>
            </a:xfrm>
            <a:custGeom>
              <a:avLst/>
              <a:gdLst/>
              <a:ahLst/>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400">
              <a:noFill/>
            </a:ln>
          </p:spPr>
          <p:style>
            <a:lnRef idx="0">
              <a:scrgbClr r="0" g="0" b="0"/>
            </a:lnRef>
            <a:fillRef idx="0">
              <a:scrgbClr r="0" g="0" b="0"/>
            </a:fillRef>
            <a:effectRef idx="0">
              <a:scrgbClr r="0" g="0" b="0"/>
            </a:effectRef>
            <a:fontRef idx="minor"/>
          </p:style>
        </p:sp>
        <p:sp>
          <p:nvSpPr>
            <p:cNvPr id="5" name="CustomShape 79">
              <a:extLst>
                <a:ext uri="{FF2B5EF4-FFF2-40B4-BE49-F238E27FC236}">
                  <a16:creationId xmlns:a16="http://schemas.microsoft.com/office/drawing/2014/main" id="{97B331A0-BF4F-5F18-DB43-8CD20E4E3F7F}"/>
                </a:ext>
              </a:extLst>
            </p:cNvPr>
            <p:cNvSpPr/>
            <p:nvPr/>
          </p:nvSpPr>
          <p:spPr>
            <a:xfrm>
              <a:off x="10709640" y="1368720"/>
              <a:ext cx="676080" cy="500040"/>
            </a:xfrm>
            <a:custGeom>
              <a:avLst/>
              <a:gdLst/>
              <a:ahLst/>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tx1">
                <a:lumMod val="65000"/>
                <a:lumOff val="35000"/>
              </a:schemeClr>
            </a:solidFill>
            <a:ln w="23400">
              <a:noFill/>
            </a:ln>
          </p:spPr>
          <p:style>
            <a:lnRef idx="0">
              <a:scrgbClr r="0" g="0" b="0"/>
            </a:lnRef>
            <a:fillRef idx="0">
              <a:scrgbClr r="0" g="0" b="0"/>
            </a:fillRef>
            <a:effectRef idx="0">
              <a:scrgbClr r="0" g="0" b="0"/>
            </a:effectRef>
            <a:fontRef idx="minor"/>
          </p:style>
        </p:sp>
        <p:sp>
          <p:nvSpPr>
            <p:cNvPr id="6" name="CustomShape 80">
              <a:extLst>
                <a:ext uri="{FF2B5EF4-FFF2-40B4-BE49-F238E27FC236}">
                  <a16:creationId xmlns:a16="http://schemas.microsoft.com/office/drawing/2014/main" id="{C993055D-3EE2-0496-B17F-36226C78F544}"/>
                </a:ext>
              </a:extLst>
            </p:cNvPr>
            <p:cNvSpPr/>
            <p:nvPr/>
          </p:nvSpPr>
          <p:spPr>
            <a:xfrm>
              <a:off x="10852200" y="1745280"/>
              <a:ext cx="542520" cy="1374120"/>
            </a:xfrm>
            <a:custGeom>
              <a:avLst/>
              <a:gdLst/>
              <a:ahLst/>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tx1">
                <a:lumMod val="65000"/>
                <a:lumOff val="35000"/>
              </a:schemeClr>
            </a:solidFill>
            <a:ln w="23400">
              <a:noFill/>
            </a:ln>
          </p:spPr>
          <p:style>
            <a:lnRef idx="0">
              <a:scrgbClr r="0" g="0" b="0"/>
            </a:lnRef>
            <a:fillRef idx="0">
              <a:scrgbClr r="0" g="0" b="0"/>
            </a:fillRef>
            <a:effectRef idx="0">
              <a:scrgbClr r="0" g="0" b="0"/>
            </a:effectRef>
            <a:fontRef idx="minor"/>
          </p:style>
        </p:sp>
        <p:sp>
          <p:nvSpPr>
            <p:cNvPr id="7" name="CustomShape 81">
              <a:extLst>
                <a:ext uri="{FF2B5EF4-FFF2-40B4-BE49-F238E27FC236}">
                  <a16:creationId xmlns:a16="http://schemas.microsoft.com/office/drawing/2014/main" id="{D66E262F-DBDF-EA55-69CD-A948A177BB67}"/>
                </a:ext>
              </a:extLst>
            </p:cNvPr>
            <p:cNvSpPr/>
            <p:nvPr/>
          </p:nvSpPr>
          <p:spPr>
            <a:xfrm>
              <a:off x="11119680" y="3044160"/>
              <a:ext cx="391320" cy="171360"/>
            </a:xfrm>
            <a:custGeom>
              <a:avLst/>
              <a:gdLst/>
              <a:ahLst/>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400">
              <a:noFill/>
            </a:ln>
          </p:spPr>
          <p:style>
            <a:lnRef idx="0">
              <a:scrgbClr r="0" g="0" b="0"/>
            </a:lnRef>
            <a:fillRef idx="0">
              <a:scrgbClr r="0" g="0" b="0"/>
            </a:fillRef>
            <a:effectRef idx="0">
              <a:scrgbClr r="0" g="0" b="0"/>
            </a:effectRef>
            <a:fontRef idx="minor"/>
          </p:style>
        </p:sp>
        <p:sp>
          <p:nvSpPr>
            <p:cNvPr id="8" name="CustomShape 82">
              <a:extLst>
                <a:ext uri="{FF2B5EF4-FFF2-40B4-BE49-F238E27FC236}">
                  <a16:creationId xmlns:a16="http://schemas.microsoft.com/office/drawing/2014/main" id="{4EE84F1C-8904-05D3-13AC-75404A2A2868}"/>
                </a:ext>
              </a:extLst>
            </p:cNvPr>
            <p:cNvSpPr/>
            <p:nvPr/>
          </p:nvSpPr>
          <p:spPr>
            <a:xfrm>
              <a:off x="10971360" y="1097280"/>
              <a:ext cx="293400" cy="208800"/>
            </a:xfrm>
            <a:custGeom>
              <a:avLst/>
              <a:gdLst/>
              <a:ahLst/>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400">
              <a:noFill/>
            </a:ln>
          </p:spPr>
          <p:style>
            <a:lnRef idx="0">
              <a:scrgbClr r="0" g="0" b="0"/>
            </a:lnRef>
            <a:fillRef idx="0">
              <a:scrgbClr r="0" g="0" b="0"/>
            </a:fillRef>
            <a:effectRef idx="0">
              <a:scrgbClr r="0" g="0" b="0"/>
            </a:effectRef>
            <a:fontRef idx="minor"/>
          </p:style>
        </p:sp>
        <p:sp>
          <p:nvSpPr>
            <p:cNvPr id="9" name="CustomShape 83">
              <a:extLst>
                <a:ext uri="{FF2B5EF4-FFF2-40B4-BE49-F238E27FC236}">
                  <a16:creationId xmlns:a16="http://schemas.microsoft.com/office/drawing/2014/main" id="{58347DD8-3F87-A419-7509-A3684CC83913}"/>
                </a:ext>
              </a:extLst>
            </p:cNvPr>
            <p:cNvSpPr/>
            <p:nvPr/>
          </p:nvSpPr>
          <p:spPr>
            <a:xfrm>
              <a:off x="10917360" y="3083040"/>
              <a:ext cx="186480" cy="186480"/>
            </a:xfrm>
            <a:custGeom>
              <a:avLst/>
              <a:gdLst/>
              <a:ahLst/>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400">
              <a:noFill/>
            </a:ln>
          </p:spPr>
          <p:style>
            <a:lnRef idx="0">
              <a:scrgbClr r="0" g="0" b="0"/>
            </a:lnRef>
            <a:fillRef idx="0">
              <a:scrgbClr r="0" g="0" b="0"/>
            </a:fillRef>
            <a:effectRef idx="0">
              <a:scrgbClr r="0" g="0" b="0"/>
            </a:effectRef>
            <a:fontRef idx="minor"/>
          </p:style>
        </p:sp>
        <p:sp>
          <p:nvSpPr>
            <p:cNvPr id="10" name="CustomShape 84">
              <a:extLst>
                <a:ext uri="{FF2B5EF4-FFF2-40B4-BE49-F238E27FC236}">
                  <a16:creationId xmlns:a16="http://schemas.microsoft.com/office/drawing/2014/main" id="{FB747BCC-7971-AC04-FD9B-9B28B31F0685}"/>
                </a:ext>
              </a:extLst>
            </p:cNvPr>
            <p:cNvSpPr/>
            <p:nvPr/>
          </p:nvSpPr>
          <p:spPr>
            <a:xfrm>
              <a:off x="10748160" y="1214640"/>
              <a:ext cx="806040" cy="681840"/>
            </a:xfrm>
            <a:custGeom>
              <a:avLst/>
              <a:gdLst/>
              <a:ahLst/>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360">
              <a:noFill/>
            </a:ln>
          </p:spPr>
          <p:style>
            <a:lnRef idx="0">
              <a:scrgbClr r="0" g="0" b="0"/>
            </a:lnRef>
            <a:fillRef idx="0">
              <a:scrgbClr r="0" g="0" b="0"/>
            </a:fillRef>
            <a:effectRef idx="0">
              <a:scrgbClr r="0" g="0" b="0"/>
            </a:effectRef>
            <a:fontRef idx="minor"/>
          </p:style>
        </p:sp>
        <p:grpSp>
          <p:nvGrpSpPr>
            <p:cNvPr id="11" name="Group 85">
              <a:extLst>
                <a:ext uri="{FF2B5EF4-FFF2-40B4-BE49-F238E27FC236}">
                  <a16:creationId xmlns:a16="http://schemas.microsoft.com/office/drawing/2014/main" id="{9B7B7CD3-84A4-24C1-A119-78292DF6FFDB}"/>
                </a:ext>
              </a:extLst>
            </p:cNvPr>
            <p:cNvGrpSpPr/>
            <p:nvPr/>
          </p:nvGrpSpPr>
          <p:grpSpPr>
            <a:xfrm>
              <a:off x="10885320" y="1978200"/>
              <a:ext cx="426600" cy="100080"/>
              <a:chOff x="10885320" y="1978200"/>
              <a:chExt cx="426600" cy="100080"/>
            </a:xfrm>
          </p:grpSpPr>
          <p:sp>
            <p:nvSpPr>
              <p:cNvPr id="15" name="CustomShape 86">
                <a:extLst>
                  <a:ext uri="{FF2B5EF4-FFF2-40B4-BE49-F238E27FC236}">
                    <a16:creationId xmlns:a16="http://schemas.microsoft.com/office/drawing/2014/main" id="{74EDE3E3-EBF6-C441-C090-A77D7475A8D9}"/>
                  </a:ext>
                </a:extLst>
              </p:cNvPr>
              <p:cNvSpPr/>
              <p:nvPr/>
            </p:nvSpPr>
            <p:spPr>
              <a:xfrm>
                <a:off x="11276640" y="1999080"/>
                <a:ext cx="35280" cy="51840"/>
              </a:xfrm>
              <a:custGeom>
                <a:avLst/>
                <a:gdLst/>
                <a:ahLst/>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400">
                <a:noFill/>
              </a:ln>
            </p:spPr>
            <p:style>
              <a:lnRef idx="0">
                <a:scrgbClr r="0" g="0" b="0"/>
              </a:lnRef>
              <a:fillRef idx="0">
                <a:scrgbClr r="0" g="0" b="0"/>
              </a:fillRef>
              <a:effectRef idx="0">
                <a:scrgbClr r="0" g="0" b="0"/>
              </a:effectRef>
              <a:fontRef idx="minor"/>
            </p:style>
          </p:sp>
          <p:sp>
            <p:nvSpPr>
              <p:cNvPr id="16" name="CustomShape 87">
                <a:extLst>
                  <a:ext uri="{FF2B5EF4-FFF2-40B4-BE49-F238E27FC236}">
                    <a16:creationId xmlns:a16="http://schemas.microsoft.com/office/drawing/2014/main" id="{91DA3490-2EF1-0567-15F4-62352E77AAFE}"/>
                  </a:ext>
                </a:extLst>
              </p:cNvPr>
              <p:cNvSpPr/>
              <p:nvPr/>
            </p:nvSpPr>
            <p:spPr>
              <a:xfrm>
                <a:off x="10926360" y="1983960"/>
                <a:ext cx="168840" cy="81720"/>
              </a:xfrm>
              <a:custGeom>
                <a:avLst/>
                <a:gdLst/>
                <a:ahLst/>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400">
                <a:noFill/>
              </a:ln>
            </p:spPr>
            <p:style>
              <a:lnRef idx="0">
                <a:scrgbClr r="0" g="0" b="0"/>
              </a:lnRef>
              <a:fillRef idx="0">
                <a:scrgbClr r="0" g="0" b="0"/>
              </a:fillRef>
              <a:effectRef idx="0">
                <a:scrgbClr r="0" g="0" b="0"/>
              </a:effectRef>
              <a:fontRef idx="minor"/>
            </p:style>
          </p:sp>
          <p:sp>
            <p:nvSpPr>
              <p:cNvPr id="17" name="CustomShape 88">
                <a:extLst>
                  <a:ext uri="{FF2B5EF4-FFF2-40B4-BE49-F238E27FC236}">
                    <a16:creationId xmlns:a16="http://schemas.microsoft.com/office/drawing/2014/main" id="{A3EE2D24-AA45-1758-6A0A-DC88D2CA4F59}"/>
                  </a:ext>
                </a:extLst>
              </p:cNvPr>
              <p:cNvSpPr/>
              <p:nvPr/>
            </p:nvSpPr>
            <p:spPr>
              <a:xfrm>
                <a:off x="11081880" y="2014560"/>
                <a:ext cx="97560" cy="59400"/>
              </a:xfrm>
              <a:custGeom>
                <a:avLst/>
                <a:gdLst/>
                <a:ahLst/>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400">
                <a:noFill/>
              </a:ln>
            </p:spPr>
            <p:style>
              <a:lnRef idx="0">
                <a:scrgbClr r="0" g="0" b="0"/>
              </a:lnRef>
              <a:fillRef idx="0">
                <a:scrgbClr r="0" g="0" b="0"/>
              </a:fillRef>
              <a:effectRef idx="0">
                <a:scrgbClr r="0" g="0" b="0"/>
              </a:effectRef>
              <a:fontRef idx="minor"/>
            </p:style>
          </p:sp>
          <p:sp>
            <p:nvSpPr>
              <p:cNvPr id="18" name="CustomShape 89">
                <a:extLst>
                  <a:ext uri="{FF2B5EF4-FFF2-40B4-BE49-F238E27FC236}">
                    <a16:creationId xmlns:a16="http://schemas.microsoft.com/office/drawing/2014/main" id="{39A3A41F-84DA-8706-89AD-4F936B506F6C}"/>
                  </a:ext>
                </a:extLst>
              </p:cNvPr>
              <p:cNvSpPr/>
              <p:nvPr/>
            </p:nvSpPr>
            <p:spPr>
              <a:xfrm>
                <a:off x="11158920" y="2018880"/>
                <a:ext cx="106560" cy="59400"/>
              </a:xfrm>
              <a:custGeom>
                <a:avLst/>
                <a:gdLst/>
                <a:ahLst/>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400">
                <a:noFill/>
              </a:ln>
            </p:spPr>
            <p:style>
              <a:lnRef idx="0">
                <a:scrgbClr r="0" g="0" b="0"/>
              </a:lnRef>
              <a:fillRef idx="0">
                <a:scrgbClr r="0" g="0" b="0"/>
              </a:fillRef>
              <a:effectRef idx="0">
                <a:scrgbClr r="0" g="0" b="0"/>
              </a:effectRef>
              <a:fontRef idx="minor"/>
            </p:style>
          </p:sp>
          <p:sp>
            <p:nvSpPr>
              <p:cNvPr id="19" name="CustomShape 90">
                <a:extLst>
                  <a:ext uri="{FF2B5EF4-FFF2-40B4-BE49-F238E27FC236}">
                    <a16:creationId xmlns:a16="http://schemas.microsoft.com/office/drawing/2014/main" id="{8BCCFD2A-2F75-5C01-9500-4A28639EFA46}"/>
                  </a:ext>
                </a:extLst>
              </p:cNvPr>
              <p:cNvSpPr/>
              <p:nvPr/>
            </p:nvSpPr>
            <p:spPr>
              <a:xfrm>
                <a:off x="10885320" y="1978200"/>
                <a:ext cx="52920" cy="59400"/>
              </a:xfrm>
              <a:custGeom>
                <a:avLst/>
                <a:gdLst/>
                <a:ahLst/>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400">
                <a:noFill/>
              </a:ln>
            </p:spPr>
            <p:style>
              <a:lnRef idx="0">
                <a:scrgbClr r="0" g="0" b="0"/>
              </a:lnRef>
              <a:fillRef idx="0">
                <a:scrgbClr r="0" g="0" b="0"/>
              </a:fillRef>
              <a:effectRef idx="0">
                <a:scrgbClr r="0" g="0" b="0"/>
              </a:effectRef>
              <a:fontRef idx="minor"/>
            </p:style>
          </p:sp>
          <p:sp>
            <p:nvSpPr>
              <p:cNvPr id="20" name="CustomShape 91">
                <a:extLst>
                  <a:ext uri="{FF2B5EF4-FFF2-40B4-BE49-F238E27FC236}">
                    <a16:creationId xmlns:a16="http://schemas.microsoft.com/office/drawing/2014/main" id="{80655ABE-E47A-5E93-80F6-6CBBBD7F5F2D}"/>
                  </a:ext>
                </a:extLst>
              </p:cNvPr>
              <p:cNvSpPr/>
              <p:nvPr/>
            </p:nvSpPr>
            <p:spPr>
              <a:xfrm>
                <a:off x="11238840" y="2007000"/>
                <a:ext cx="61920" cy="59400"/>
              </a:xfrm>
              <a:custGeom>
                <a:avLst/>
                <a:gdLst/>
                <a:ahLst/>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400">
                <a:noFill/>
              </a:ln>
            </p:spPr>
            <p:style>
              <a:lnRef idx="0">
                <a:scrgbClr r="0" g="0" b="0"/>
              </a:lnRef>
              <a:fillRef idx="0">
                <a:scrgbClr r="0" g="0" b="0"/>
              </a:fillRef>
              <a:effectRef idx="0">
                <a:scrgbClr r="0" g="0" b="0"/>
              </a:effectRef>
              <a:fontRef idx="minor"/>
            </p:style>
          </p:sp>
        </p:grpSp>
        <p:sp>
          <p:nvSpPr>
            <p:cNvPr id="12" name="CustomShape 92">
              <a:extLst>
                <a:ext uri="{FF2B5EF4-FFF2-40B4-BE49-F238E27FC236}">
                  <a16:creationId xmlns:a16="http://schemas.microsoft.com/office/drawing/2014/main" id="{A12EB0A4-B15E-1E83-AB02-D4D3BCC5771E}"/>
                </a:ext>
              </a:extLst>
            </p:cNvPr>
            <p:cNvSpPr/>
            <p:nvPr/>
          </p:nvSpPr>
          <p:spPr>
            <a:xfrm>
              <a:off x="11136240" y="1569240"/>
              <a:ext cx="91440" cy="456120"/>
            </a:xfrm>
            <a:custGeom>
              <a:avLst/>
              <a:gdLst/>
              <a:ahLst/>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360">
              <a:noFill/>
            </a:ln>
          </p:spPr>
          <p:style>
            <a:lnRef idx="0">
              <a:scrgbClr r="0" g="0" b="0"/>
            </a:lnRef>
            <a:fillRef idx="0">
              <a:scrgbClr r="0" g="0" b="0"/>
            </a:fillRef>
            <a:effectRef idx="0">
              <a:scrgbClr r="0" g="0" b="0"/>
            </a:effectRef>
            <a:fontRef idx="minor"/>
          </p:style>
        </p:sp>
        <p:sp>
          <p:nvSpPr>
            <p:cNvPr id="13" name="CustomShape 93">
              <a:extLst>
                <a:ext uri="{FF2B5EF4-FFF2-40B4-BE49-F238E27FC236}">
                  <a16:creationId xmlns:a16="http://schemas.microsoft.com/office/drawing/2014/main" id="{3B939A76-60B1-21AD-47C3-5F4DEE3FF389}"/>
                </a:ext>
              </a:extLst>
            </p:cNvPr>
            <p:cNvSpPr/>
            <p:nvPr/>
          </p:nvSpPr>
          <p:spPr>
            <a:xfrm>
              <a:off x="10740960" y="1235880"/>
              <a:ext cx="828360" cy="665280"/>
            </a:xfrm>
            <a:custGeom>
              <a:avLst/>
              <a:gdLst/>
              <a:ahLst/>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400">
              <a:noFill/>
            </a:ln>
          </p:spPr>
          <p:style>
            <a:lnRef idx="0">
              <a:scrgbClr r="0" g="0" b="0"/>
            </a:lnRef>
            <a:fillRef idx="0">
              <a:scrgbClr r="0" g="0" b="0"/>
            </a:fillRef>
            <a:effectRef idx="0">
              <a:scrgbClr r="0" g="0" b="0"/>
            </a:effectRef>
            <a:fontRef idx="minor"/>
          </p:style>
        </p:sp>
        <p:sp>
          <p:nvSpPr>
            <p:cNvPr id="14" name="CustomShape 94">
              <a:extLst>
                <a:ext uri="{FF2B5EF4-FFF2-40B4-BE49-F238E27FC236}">
                  <a16:creationId xmlns:a16="http://schemas.microsoft.com/office/drawing/2014/main" id="{57729632-FF23-5A4A-7E89-56AF9CEE1F01}"/>
                </a:ext>
              </a:extLst>
            </p:cNvPr>
            <p:cNvSpPr/>
            <p:nvPr/>
          </p:nvSpPr>
          <p:spPr>
            <a:xfrm>
              <a:off x="11090520" y="1400760"/>
              <a:ext cx="640440" cy="402840"/>
            </a:xfrm>
            <a:custGeom>
              <a:avLst/>
              <a:gdLst/>
              <a:ahLst/>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400">
              <a:noFill/>
            </a:ln>
          </p:spPr>
          <p:style>
            <a:lnRef idx="0">
              <a:scrgbClr r="0" g="0" b="0"/>
            </a:lnRef>
            <a:fillRef idx="0">
              <a:scrgbClr r="0" g="0" b="0"/>
            </a:fillRef>
            <a:effectRef idx="0">
              <a:scrgbClr r="0" g="0" b="0"/>
            </a:effectRef>
            <a:fontRef idx="minor"/>
          </p:style>
        </p:sp>
      </p:grpSp>
      <p:sp>
        <p:nvSpPr>
          <p:cNvPr id="21" name="CustomShape 142">
            <a:extLst>
              <a:ext uri="{FF2B5EF4-FFF2-40B4-BE49-F238E27FC236}">
                <a16:creationId xmlns:a16="http://schemas.microsoft.com/office/drawing/2014/main" id="{2E88C840-94E8-D385-490B-67DDB2D87A6E}"/>
              </a:ext>
            </a:extLst>
          </p:cNvPr>
          <p:cNvSpPr/>
          <p:nvPr/>
        </p:nvSpPr>
        <p:spPr>
          <a:xfrm>
            <a:off x="2044184" y="769506"/>
            <a:ext cx="742680" cy="318240"/>
          </a:xfrm>
          <a:prstGeom prst="rightArrow">
            <a:avLst>
              <a:gd name="adj1" fmla="val 50000"/>
              <a:gd name="adj2" fmla="val 50000"/>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22" name="CustomShape 143">
            <a:extLst>
              <a:ext uri="{FF2B5EF4-FFF2-40B4-BE49-F238E27FC236}">
                <a16:creationId xmlns:a16="http://schemas.microsoft.com/office/drawing/2014/main" id="{829835B4-87D5-83DF-5332-CFF3FC25433A}"/>
              </a:ext>
            </a:extLst>
          </p:cNvPr>
          <p:cNvSpPr/>
          <p:nvPr/>
        </p:nvSpPr>
        <p:spPr>
          <a:xfrm>
            <a:off x="5872782" y="913953"/>
            <a:ext cx="742680" cy="318240"/>
          </a:xfrm>
          <a:prstGeom prst="rightArrow">
            <a:avLst>
              <a:gd name="adj1" fmla="val 50000"/>
              <a:gd name="adj2" fmla="val 50000"/>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23" name="CustomShape 145">
            <a:extLst>
              <a:ext uri="{FF2B5EF4-FFF2-40B4-BE49-F238E27FC236}">
                <a16:creationId xmlns:a16="http://schemas.microsoft.com/office/drawing/2014/main" id="{E2F54140-1D3A-DC19-AC1B-FE56B2925609}"/>
              </a:ext>
            </a:extLst>
          </p:cNvPr>
          <p:cNvSpPr/>
          <p:nvPr/>
        </p:nvSpPr>
        <p:spPr>
          <a:xfrm>
            <a:off x="7139684" y="3139908"/>
            <a:ext cx="387360" cy="623160"/>
          </a:xfrm>
          <a:prstGeom prst="downArrow">
            <a:avLst>
              <a:gd name="adj1" fmla="val 50000"/>
              <a:gd name="adj2" fmla="val 50000"/>
            </a:avLst>
          </a:prstGeom>
          <a:solidFill>
            <a:srgbClr val="FFC000"/>
          </a:solidFill>
          <a:ln/>
        </p:spPr>
        <p:style>
          <a:lnRef idx="2">
            <a:schemeClr val="accent1">
              <a:shade val="50000"/>
            </a:schemeClr>
          </a:lnRef>
          <a:fillRef idx="1">
            <a:schemeClr val="accent1"/>
          </a:fillRef>
          <a:effectRef idx="0">
            <a:schemeClr val="accent1"/>
          </a:effectRef>
          <a:fontRef idx="minor"/>
        </p:style>
        <p:txBody>
          <a:bodyPr/>
          <a:lstStyle/>
          <a:p>
            <a:endParaRPr lang="en-IN" dirty="0"/>
          </a:p>
        </p:txBody>
      </p:sp>
      <p:sp>
        <p:nvSpPr>
          <p:cNvPr id="24" name="CustomShape 151">
            <a:extLst>
              <a:ext uri="{FF2B5EF4-FFF2-40B4-BE49-F238E27FC236}">
                <a16:creationId xmlns:a16="http://schemas.microsoft.com/office/drawing/2014/main" id="{AB896D3D-073E-A63A-401B-8FF9ED9B213C}"/>
              </a:ext>
            </a:extLst>
          </p:cNvPr>
          <p:cNvSpPr/>
          <p:nvPr/>
        </p:nvSpPr>
        <p:spPr>
          <a:xfrm>
            <a:off x="2734200" y="3061800"/>
            <a:ext cx="1058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endParaRPr lang="en-IN" sz="1800" b="0" strike="noStrike" spc="-1" dirty="0">
              <a:latin typeface="Arial"/>
            </a:endParaRPr>
          </a:p>
        </p:txBody>
      </p:sp>
      <p:sp>
        <p:nvSpPr>
          <p:cNvPr id="25" name="CustomShape 152">
            <a:extLst>
              <a:ext uri="{FF2B5EF4-FFF2-40B4-BE49-F238E27FC236}">
                <a16:creationId xmlns:a16="http://schemas.microsoft.com/office/drawing/2014/main" id="{50D27FC7-4C83-7042-FCDE-444460B1C2C8}"/>
              </a:ext>
            </a:extLst>
          </p:cNvPr>
          <p:cNvSpPr/>
          <p:nvPr/>
        </p:nvSpPr>
        <p:spPr>
          <a:xfrm>
            <a:off x="606186" y="2347295"/>
            <a:ext cx="2875996"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dirty="0">
                <a:solidFill>
                  <a:srgbClr val="000000"/>
                </a:solidFill>
                <a:latin typeface="Arial"/>
              </a:rPr>
              <a:t>User</a:t>
            </a:r>
            <a:endParaRPr lang="en-IN" sz="1800" b="0" strike="noStrike" spc="-1" dirty="0">
              <a:latin typeface="Arial"/>
            </a:endParaRPr>
          </a:p>
        </p:txBody>
      </p:sp>
      <p:sp>
        <p:nvSpPr>
          <p:cNvPr id="26" name="CustomShape 154">
            <a:extLst>
              <a:ext uri="{FF2B5EF4-FFF2-40B4-BE49-F238E27FC236}">
                <a16:creationId xmlns:a16="http://schemas.microsoft.com/office/drawing/2014/main" id="{54FBA17E-FC76-F52B-D5CE-B28D9E6A4604}"/>
              </a:ext>
            </a:extLst>
          </p:cNvPr>
          <p:cNvSpPr/>
          <p:nvPr/>
        </p:nvSpPr>
        <p:spPr>
          <a:xfrm>
            <a:off x="10029240" y="637200"/>
            <a:ext cx="1981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endParaRPr lang="en-IN" sz="1800" b="0" strike="noStrike" spc="-1" dirty="0">
              <a:latin typeface="Arial"/>
            </a:endParaRPr>
          </a:p>
        </p:txBody>
      </p:sp>
      <p:pic>
        <p:nvPicPr>
          <p:cNvPr id="27" name="Graphic 26" descr="Shirt">
            <a:extLst>
              <a:ext uri="{FF2B5EF4-FFF2-40B4-BE49-F238E27FC236}">
                <a16:creationId xmlns:a16="http://schemas.microsoft.com/office/drawing/2014/main" id="{5CEAB8B4-76C4-199A-FB01-6BB694DB14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3810" y="138949"/>
            <a:ext cx="914400" cy="914400"/>
          </a:xfrm>
          <a:prstGeom prst="rect">
            <a:avLst/>
          </a:prstGeom>
        </p:spPr>
      </p:pic>
      <p:pic>
        <p:nvPicPr>
          <p:cNvPr id="28" name="Graphic 27" descr="Baseball bat and ball">
            <a:extLst>
              <a:ext uri="{FF2B5EF4-FFF2-40B4-BE49-F238E27FC236}">
                <a16:creationId xmlns:a16="http://schemas.microsoft.com/office/drawing/2014/main" id="{55273021-8BBF-A9F7-4D5E-312CB11BC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6850" y="1016916"/>
            <a:ext cx="914400" cy="914400"/>
          </a:xfrm>
          <a:prstGeom prst="rect">
            <a:avLst/>
          </a:prstGeom>
        </p:spPr>
      </p:pic>
      <p:pic>
        <p:nvPicPr>
          <p:cNvPr id="29" name="Graphic 28" descr="Cupcake">
            <a:extLst>
              <a:ext uri="{FF2B5EF4-FFF2-40B4-BE49-F238E27FC236}">
                <a16:creationId xmlns:a16="http://schemas.microsoft.com/office/drawing/2014/main" id="{03FD5CDC-3138-911D-4D1F-483D9E8CE2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51725" y="1250742"/>
            <a:ext cx="740465" cy="740465"/>
          </a:xfrm>
          <a:prstGeom prst="rect">
            <a:avLst/>
          </a:prstGeom>
        </p:spPr>
      </p:pic>
      <p:pic>
        <p:nvPicPr>
          <p:cNvPr id="30" name="Graphic 29" descr="Smart Phone">
            <a:extLst>
              <a:ext uri="{FF2B5EF4-FFF2-40B4-BE49-F238E27FC236}">
                <a16:creationId xmlns:a16="http://schemas.microsoft.com/office/drawing/2014/main" id="{4D5F5321-8C10-74D1-36FF-873FD7FA4FA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427205">
            <a:off x="3686481" y="180787"/>
            <a:ext cx="914400" cy="914400"/>
          </a:xfrm>
          <a:prstGeom prst="rect">
            <a:avLst/>
          </a:prstGeom>
        </p:spPr>
      </p:pic>
      <p:pic>
        <p:nvPicPr>
          <p:cNvPr id="31" name="Graphic 30" descr="Baseball hat">
            <a:extLst>
              <a:ext uri="{FF2B5EF4-FFF2-40B4-BE49-F238E27FC236}">
                <a16:creationId xmlns:a16="http://schemas.microsoft.com/office/drawing/2014/main" id="{B4C12AE5-4FBB-E887-61CF-60331F8F91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848202">
            <a:off x="4459041" y="62275"/>
            <a:ext cx="914400" cy="914400"/>
          </a:xfrm>
          <a:prstGeom prst="rect">
            <a:avLst/>
          </a:prstGeom>
        </p:spPr>
      </p:pic>
      <p:pic>
        <p:nvPicPr>
          <p:cNvPr id="32" name="Graphic 31" descr="Headphones">
            <a:extLst>
              <a:ext uri="{FF2B5EF4-FFF2-40B4-BE49-F238E27FC236}">
                <a16:creationId xmlns:a16="http://schemas.microsoft.com/office/drawing/2014/main" id="{8782431C-E768-69DF-A89D-9B8CF0C142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88000" y="1008456"/>
            <a:ext cx="914400" cy="914400"/>
          </a:xfrm>
          <a:prstGeom prst="rect">
            <a:avLst/>
          </a:prstGeom>
        </p:spPr>
      </p:pic>
      <p:pic>
        <p:nvPicPr>
          <p:cNvPr id="33" name="Graphic 32" descr="School boy">
            <a:extLst>
              <a:ext uri="{FF2B5EF4-FFF2-40B4-BE49-F238E27FC236}">
                <a16:creationId xmlns:a16="http://schemas.microsoft.com/office/drawing/2014/main" id="{239CAA22-A638-2F3A-EDE9-C77F84E6FD1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63359" y="1122852"/>
            <a:ext cx="914400" cy="914400"/>
          </a:xfrm>
          <a:prstGeom prst="rect">
            <a:avLst/>
          </a:prstGeom>
        </p:spPr>
      </p:pic>
      <p:pic>
        <p:nvPicPr>
          <p:cNvPr id="34" name="Graphic 33" descr="Male profile">
            <a:extLst>
              <a:ext uri="{FF2B5EF4-FFF2-40B4-BE49-F238E27FC236}">
                <a16:creationId xmlns:a16="http://schemas.microsoft.com/office/drawing/2014/main" id="{C7FFA7F3-5991-9181-2AB2-7DF60CEF872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907172" y="11019"/>
            <a:ext cx="914400" cy="914400"/>
          </a:xfrm>
          <a:prstGeom prst="rect">
            <a:avLst/>
          </a:prstGeom>
        </p:spPr>
      </p:pic>
      <p:pic>
        <p:nvPicPr>
          <p:cNvPr id="35" name="Graphic 34" descr="Female Profile">
            <a:extLst>
              <a:ext uri="{FF2B5EF4-FFF2-40B4-BE49-F238E27FC236}">
                <a16:creationId xmlns:a16="http://schemas.microsoft.com/office/drawing/2014/main" id="{FC92A1DE-D502-6DA0-D7E5-75AD3FF9571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931702" y="94949"/>
            <a:ext cx="914400" cy="914400"/>
          </a:xfrm>
          <a:prstGeom prst="rect">
            <a:avLst/>
          </a:prstGeom>
        </p:spPr>
      </p:pic>
      <p:sp>
        <p:nvSpPr>
          <p:cNvPr id="37" name="CustomShape 145">
            <a:extLst>
              <a:ext uri="{FF2B5EF4-FFF2-40B4-BE49-F238E27FC236}">
                <a16:creationId xmlns:a16="http://schemas.microsoft.com/office/drawing/2014/main" id="{58167EB8-CA67-6ECF-A504-36E26633F3D9}"/>
              </a:ext>
            </a:extLst>
          </p:cNvPr>
          <p:cNvSpPr/>
          <p:nvPr/>
        </p:nvSpPr>
        <p:spPr>
          <a:xfrm rot="5400000">
            <a:off x="5299916" y="4429833"/>
            <a:ext cx="387360" cy="742680"/>
          </a:xfrm>
          <a:prstGeom prst="downArrow">
            <a:avLst>
              <a:gd name="adj1" fmla="val 50000"/>
              <a:gd name="adj2" fmla="val 50000"/>
            </a:avLst>
          </a:prstGeom>
          <a:solidFill>
            <a:srgbClr val="FFC000"/>
          </a:solidFill>
          <a:ln/>
        </p:spPr>
        <p:style>
          <a:lnRef idx="2">
            <a:schemeClr val="accent1">
              <a:shade val="50000"/>
            </a:schemeClr>
          </a:lnRef>
          <a:fillRef idx="1">
            <a:schemeClr val="accent1"/>
          </a:fillRef>
          <a:effectRef idx="0">
            <a:schemeClr val="accent1"/>
          </a:effectRef>
          <a:fontRef idx="minor"/>
        </p:style>
        <p:txBody>
          <a:bodyPr/>
          <a:lstStyle/>
          <a:p>
            <a:endParaRPr lang="en-IN" dirty="0"/>
          </a:p>
        </p:txBody>
      </p:sp>
      <p:pic>
        <p:nvPicPr>
          <p:cNvPr id="39" name="Graphic 38" descr="Group of women">
            <a:extLst>
              <a:ext uri="{FF2B5EF4-FFF2-40B4-BE49-F238E27FC236}">
                <a16:creationId xmlns:a16="http://schemas.microsoft.com/office/drawing/2014/main" id="{C9ADD26E-407E-C063-088A-9CA1D15C677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006547" y="3630896"/>
            <a:ext cx="2115709" cy="2115709"/>
          </a:xfrm>
          <a:prstGeom prst="rect">
            <a:avLst/>
          </a:prstGeom>
        </p:spPr>
      </p:pic>
      <p:sp>
        <p:nvSpPr>
          <p:cNvPr id="43" name="CustomShape 152">
            <a:extLst>
              <a:ext uri="{FF2B5EF4-FFF2-40B4-BE49-F238E27FC236}">
                <a16:creationId xmlns:a16="http://schemas.microsoft.com/office/drawing/2014/main" id="{72ADC112-909F-EBC1-1AA8-9BD2F3DAC089}"/>
              </a:ext>
            </a:extLst>
          </p:cNvPr>
          <p:cNvSpPr/>
          <p:nvPr/>
        </p:nvSpPr>
        <p:spPr>
          <a:xfrm>
            <a:off x="2988940" y="2211270"/>
            <a:ext cx="2875996"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Arial"/>
              </a:rPr>
              <a:t>D</a:t>
            </a:r>
            <a:r>
              <a:rPr lang="en-IN" sz="1800" b="0" strike="noStrike" spc="-1" dirty="0" err="1">
                <a:solidFill>
                  <a:srgbClr val="000000"/>
                </a:solidFill>
                <a:latin typeface="Arial"/>
              </a:rPr>
              <a:t>ataset</a:t>
            </a:r>
            <a:r>
              <a:rPr lang="en-IN" sz="1800" b="0" strike="noStrike" spc="-1" dirty="0">
                <a:solidFill>
                  <a:srgbClr val="000000"/>
                </a:solidFill>
                <a:latin typeface="Arial"/>
              </a:rPr>
              <a:t> of Influencers</a:t>
            </a:r>
            <a:endParaRPr lang="en-IN" sz="1800" b="0" strike="noStrike" spc="-1" dirty="0">
              <a:latin typeface="Arial"/>
            </a:endParaRPr>
          </a:p>
        </p:txBody>
      </p:sp>
      <p:sp>
        <p:nvSpPr>
          <p:cNvPr id="45" name="TextBox 44">
            <a:extLst>
              <a:ext uri="{FF2B5EF4-FFF2-40B4-BE49-F238E27FC236}">
                <a16:creationId xmlns:a16="http://schemas.microsoft.com/office/drawing/2014/main" id="{39629F1D-45C7-87ED-8059-CCEFB8D370C6}"/>
              </a:ext>
            </a:extLst>
          </p:cNvPr>
          <p:cNvSpPr txBox="1"/>
          <p:nvPr/>
        </p:nvSpPr>
        <p:spPr>
          <a:xfrm>
            <a:off x="5815855" y="2227411"/>
            <a:ext cx="3575092" cy="369332"/>
          </a:xfrm>
          <a:prstGeom prst="rect">
            <a:avLst/>
          </a:prstGeom>
          <a:noFill/>
        </p:spPr>
        <p:txBody>
          <a:bodyPr wrap="square">
            <a:spAutoFit/>
          </a:bodyPr>
          <a:lstStyle/>
          <a:p>
            <a:pPr>
              <a:lnSpc>
                <a:spcPct val="100000"/>
              </a:lnSpc>
            </a:pPr>
            <a:r>
              <a:rPr lang="en-IN" sz="1800" b="0" strike="noStrike" spc="-1" dirty="0">
                <a:solidFill>
                  <a:srgbClr val="000000"/>
                </a:solidFill>
                <a:latin typeface="Arial"/>
              </a:rPr>
              <a:t>Influencer Classificatio</a:t>
            </a:r>
            <a:r>
              <a:rPr lang="en-IN" spc="-1" dirty="0">
                <a:solidFill>
                  <a:srgbClr val="000000"/>
                </a:solidFill>
                <a:latin typeface="Arial"/>
              </a:rPr>
              <a:t>n a/c tier </a:t>
            </a:r>
            <a:endParaRPr lang="en-IN" sz="1800" b="0" strike="noStrike" spc="-1" dirty="0">
              <a:latin typeface="Arial"/>
            </a:endParaRPr>
          </a:p>
        </p:txBody>
      </p:sp>
      <p:sp>
        <p:nvSpPr>
          <p:cNvPr id="47" name="TextBox 46">
            <a:extLst>
              <a:ext uri="{FF2B5EF4-FFF2-40B4-BE49-F238E27FC236}">
                <a16:creationId xmlns:a16="http://schemas.microsoft.com/office/drawing/2014/main" id="{5967F631-AFC2-FDF3-3394-D560168B759A}"/>
              </a:ext>
            </a:extLst>
          </p:cNvPr>
          <p:cNvSpPr txBox="1"/>
          <p:nvPr/>
        </p:nvSpPr>
        <p:spPr>
          <a:xfrm>
            <a:off x="6422468" y="5506699"/>
            <a:ext cx="2969407" cy="369332"/>
          </a:xfrm>
          <a:prstGeom prst="rect">
            <a:avLst/>
          </a:prstGeom>
          <a:noFill/>
        </p:spPr>
        <p:txBody>
          <a:bodyPr wrap="square">
            <a:spAutoFit/>
          </a:bodyPr>
          <a:lstStyle/>
          <a:p>
            <a:pPr>
              <a:lnSpc>
                <a:spcPct val="100000"/>
              </a:lnSpc>
            </a:pPr>
            <a:r>
              <a:rPr lang="en-US" sz="1800" b="0" strike="noStrike" spc="-1" dirty="0">
                <a:solidFill>
                  <a:srgbClr val="000000"/>
                </a:solidFill>
                <a:latin typeface="Arial"/>
              </a:rPr>
              <a:t>I</a:t>
            </a:r>
            <a:r>
              <a:rPr lang="en-IN" sz="1800" b="0" strike="noStrike" spc="-1" dirty="0" err="1">
                <a:solidFill>
                  <a:srgbClr val="000000"/>
                </a:solidFill>
                <a:latin typeface="Arial"/>
              </a:rPr>
              <a:t>nfluencer</a:t>
            </a:r>
            <a:r>
              <a:rPr lang="en-IN" sz="1800" b="0" strike="noStrike" spc="-1" dirty="0">
                <a:solidFill>
                  <a:srgbClr val="000000"/>
                </a:solidFill>
                <a:latin typeface="Arial"/>
              </a:rPr>
              <a:t> Selection</a:t>
            </a:r>
            <a:endParaRPr lang="en-IN" sz="1800" b="0" strike="noStrike" spc="-1" dirty="0">
              <a:latin typeface="Arial"/>
            </a:endParaRPr>
          </a:p>
        </p:txBody>
      </p:sp>
      <p:sp>
        <p:nvSpPr>
          <p:cNvPr id="49" name="TextBox 48">
            <a:extLst>
              <a:ext uri="{FF2B5EF4-FFF2-40B4-BE49-F238E27FC236}">
                <a16:creationId xmlns:a16="http://schemas.microsoft.com/office/drawing/2014/main" id="{0FA62B12-F4FD-7DD1-4327-1EF23EA8ED40}"/>
              </a:ext>
            </a:extLst>
          </p:cNvPr>
          <p:cNvSpPr txBox="1"/>
          <p:nvPr/>
        </p:nvSpPr>
        <p:spPr>
          <a:xfrm>
            <a:off x="2884810" y="5581689"/>
            <a:ext cx="2993987" cy="369332"/>
          </a:xfrm>
          <a:prstGeom prst="rect">
            <a:avLst/>
          </a:prstGeom>
          <a:noFill/>
        </p:spPr>
        <p:txBody>
          <a:bodyPr wrap="square">
            <a:spAutoFit/>
          </a:bodyPr>
          <a:lstStyle/>
          <a:p>
            <a:pPr>
              <a:lnSpc>
                <a:spcPct val="100000"/>
              </a:lnSpc>
            </a:pPr>
            <a:r>
              <a:rPr lang="en-IN" spc="-1" dirty="0">
                <a:solidFill>
                  <a:srgbClr val="000000"/>
                </a:solidFill>
                <a:latin typeface="Arial"/>
              </a:rPr>
              <a:t>Check popularity (Q-Score)  </a:t>
            </a:r>
            <a:endParaRPr lang="en-IN" sz="1800" b="0" strike="noStrike" spc="-1" dirty="0">
              <a:latin typeface="Arial"/>
            </a:endParaRPr>
          </a:p>
        </p:txBody>
      </p:sp>
      <p:sp>
        <p:nvSpPr>
          <p:cNvPr id="48" name="TextBox 47">
            <a:extLst>
              <a:ext uri="{FF2B5EF4-FFF2-40B4-BE49-F238E27FC236}">
                <a16:creationId xmlns:a16="http://schemas.microsoft.com/office/drawing/2014/main" id="{87B8F5E6-375E-FE14-B54F-B3EA598E4C2D}"/>
              </a:ext>
            </a:extLst>
          </p:cNvPr>
          <p:cNvSpPr txBox="1"/>
          <p:nvPr/>
        </p:nvSpPr>
        <p:spPr>
          <a:xfrm>
            <a:off x="-196484" y="2840198"/>
            <a:ext cx="9014946" cy="769441"/>
          </a:xfrm>
          <a:prstGeom prst="rect">
            <a:avLst/>
          </a:prstGeom>
          <a:noFill/>
        </p:spPr>
        <p:txBody>
          <a:bodyPr wrap="square">
            <a:spAutoFit/>
          </a:bodyPr>
          <a:lstStyle/>
          <a:p>
            <a:pPr algn="ctr"/>
            <a:r>
              <a:rPr lang="en-IN" sz="4400" dirty="0">
                <a:solidFill>
                  <a:schemeClr val="tx2"/>
                </a:solidFill>
              </a:rPr>
              <a:t>Workflow </a:t>
            </a:r>
            <a:endParaRPr lang="en-IN" dirty="0"/>
          </a:p>
        </p:txBody>
      </p:sp>
      <p:pic>
        <p:nvPicPr>
          <p:cNvPr id="41" name="Graphic 40" descr="Marketing">
            <a:extLst>
              <a:ext uri="{FF2B5EF4-FFF2-40B4-BE49-F238E27FC236}">
                <a16:creationId xmlns:a16="http://schemas.microsoft.com/office/drawing/2014/main" id="{738BC234-67E0-DB9F-F502-409F0486179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653700" y="3909349"/>
            <a:ext cx="1470404" cy="1470404"/>
          </a:xfrm>
          <a:prstGeom prst="rect">
            <a:avLst/>
          </a:prstGeom>
        </p:spPr>
      </p:pic>
    </p:spTree>
    <p:extLst>
      <p:ext uri="{BB962C8B-B14F-4D97-AF65-F5344CB8AC3E}">
        <p14:creationId xmlns:p14="http://schemas.microsoft.com/office/powerpoint/2010/main" val="2190985984"/>
      </p:ext>
    </p:extLst>
  </p:cSld>
  <p:clrMapOvr>
    <a:masterClrMapping/>
  </p:clrMapOvr>
</p:sld>
</file>

<file path=ppt/theme/theme1.xml><?xml version="1.0" encoding="utf-8"?>
<a:theme xmlns:a="http://schemas.openxmlformats.org/drawingml/2006/main" name="Presentation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9E2317B5-2DF1-430F-B0A0-6B45B1FA141A}" vid="{2E7DD423-2E71-4340-8E2A-AF187DE81B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1691</TotalTime>
  <Words>725</Words>
  <Application>Microsoft Office PowerPoint</Application>
  <PresentationFormat>On-screen Show (4:3)</PresentationFormat>
  <Paragraphs>83</Paragraphs>
  <Slides>24</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Times New Roman</vt:lpstr>
      <vt:lpstr>Wingdings</vt:lpstr>
      <vt:lpstr>Presentation3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Q-Score </vt:lpstr>
      <vt:lpstr>PowerPoint Presentation</vt:lpstr>
      <vt:lpstr>Brands we are working with.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MODELLING</vt:lpstr>
      <vt:lpstr>DEPLOYMENT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Orientation</dc:title>
  <dc:creator>Suhas Pote</dc:creator>
  <cp:lastModifiedBy>Rajdeep Chakravorty</cp:lastModifiedBy>
  <cp:revision>63</cp:revision>
  <dcterms:created xsi:type="dcterms:W3CDTF">2016-07-19T06:37:48Z</dcterms:created>
  <dcterms:modified xsi:type="dcterms:W3CDTF">2023-05-20T14:40:57Z</dcterms:modified>
</cp:coreProperties>
</file>